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257" r:id="rId3"/>
    <p:sldId id="263" r:id="rId4"/>
    <p:sldId id="258" r:id="rId5"/>
    <p:sldId id="259" r:id="rId6"/>
    <p:sldId id="260" r:id="rId7"/>
    <p:sldId id="262" r:id="rId8"/>
    <p:sldId id="261" r:id="rId9"/>
    <p:sldId id="264" r:id="rId10"/>
    <p:sldId id="265"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66" r:id="rId24"/>
    <p:sldId id="267" r:id="rId25"/>
    <p:sldId id="268" r:id="rId26"/>
    <p:sldId id="291" r:id="rId27"/>
    <p:sldId id="270" r:id="rId28"/>
    <p:sldId id="271" r:id="rId29"/>
    <p:sldId id="287" r:id="rId30"/>
    <p:sldId id="288" r:id="rId31"/>
    <p:sldId id="290" r:id="rId32"/>
    <p:sldId id="284" r:id="rId33"/>
    <p:sldId id="285" r:id="rId34"/>
    <p:sldId id="286" r:id="rId35"/>
    <p:sldId id="292" r:id="rId36"/>
    <p:sldId id="293" r:id="rId37"/>
    <p:sldId id="294" r:id="rId38"/>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be" initials="J"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67972" autoAdjust="0"/>
  </p:normalViewPr>
  <p:slideViewPr>
    <p:cSldViewPr>
      <p:cViewPr varScale="1">
        <p:scale>
          <a:sx n="89" d="100"/>
          <a:sy n="89" d="100"/>
        </p:scale>
        <p:origin x="225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0" d="100"/>
          <a:sy n="100" d="100"/>
        </p:scale>
        <p:origin x="35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16AC7A-4E1A-489E-BE40-14669148C13D}" type="datetimeFigureOut">
              <a:rPr lang="fi-FI" smtClean="0"/>
              <a:t>8.6.2020</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36C18B-F9FD-4E28-82FD-853103B3D3D7}" type="slidenum">
              <a:rPr lang="fi-FI" smtClean="0"/>
              <a:t>‹#›</a:t>
            </a:fld>
            <a:endParaRPr lang="fi-FI"/>
          </a:p>
        </p:txBody>
      </p:sp>
    </p:spTree>
    <p:extLst>
      <p:ext uri="{BB962C8B-B14F-4D97-AF65-F5344CB8AC3E}">
        <p14:creationId xmlns:p14="http://schemas.microsoft.com/office/powerpoint/2010/main" val="3295597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F1F18B-5299-4362-80DB-37AA33758CB7}" type="datetimeFigureOut">
              <a:rPr lang="fi-FI" smtClean="0"/>
              <a:t>8.6.2020</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E3FAA1-DC81-4E6B-9200-3251A72DEC23}" type="slidenum">
              <a:rPr lang="fi-FI" smtClean="0"/>
              <a:t>‹#›</a:t>
            </a:fld>
            <a:endParaRPr lang="fi-FI"/>
          </a:p>
        </p:txBody>
      </p:sp>
    </p:spTree>
    <p:extLst>
      <p:ext uri="{BB962C8B-B14F-4D97-AF65-F5344CB8AC3E}">
        <p14:creationId xmlns:p14="http://schemas.microsoft.com/office/powerpoint/2010/main" val="2641514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jikky.fi/palvelut/ikaantyvien_palvelut/kotiin_tarjottavat_palvelut/kotihoidon_sisallot"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b="1" dirty="0" smtClean="0"/>
              <a:t>ENNEN ESITYSTÄ</a:t>
            </a:r>
            <a:r>
              <a:rPr lang="fi-FI" dirty="0" smtClean="0"/>
              <a:t>: Muotoile</a:t>
            </a:r>
            <a:r>
              <a:rPr lang="fi-FI" baseline="0" dirty="0" smtClean="0"/>
              <a:t> diat oman laitoksesi esityksen mukaiseksi tarvittaessa ja varaa tila, jossa on vähintään yksi tietokone kahta henkilöä kohden, harjoitustunti 1:tä varten. Käy esitys läpi ja suunnittele, kuinka käyt asiat kohderyhmälle. Muuta tarvittaessa dioja oman laitoksesi tarpeisiin.</a:t>
            </a:r>
          </a:p>
          <a:p>
            <a:pPr marL="171450" indent="-171450">
              <a:buFontTx/>
              <a:buChar char="-"/>
            </a:pPr>
            <a:r>
              <a:rPr lang="fi-FI" baseline="0" dirty="0" err="1" smtClean="0"/>
              <a:t>Huom</a:t>
            </a:r>
            <a:r>
              <a:rPr lang="fi-FI" baseline="0" dirty="0" smtClean="0"/>
              <a:t>: Palomiehille olisi hyvä käydä palotarkastusoppitunnit ennen tätä materiaalia. Pientalon palotarkastus tulee olla hallinnassa, ennen yhteiskäyntien suorittamista. A1-A6-kohteet ei välttämättömiä.</a:t>
            </a:r>
          </a:p>
          <a:p>
            <a:pPr marL="171450" indent="-171450">
              <a:buFontTx/>
              <a:buChar char="-"/>
            </a:pPr>
            <a:r>
              <a:rPr lang="fi-FI" dirty="0" smtClean="0"/>
              <a:t>Käyntien toimintamalli tulee olla sovittu ja selvillä kotihoidon kanssa: miten sovitaan käynneistä, mistä lähdetään yhteiskäynnille ja kotihoidon ilmoitukset omaisille ja asiakkaalle </a:t>
            </a:r>
            <a:r>
              <a:rPr lang="fi-FI" smtClean="0"/>
              <a:t>etukäteen yhteiskäynnistä.</a:t>
            </a:r>
            <a:endParaRPr lang="fi-FI" dirty="0" smtClean="0"/>
          </a:p>
          <a:p>
            <a:r>
              <a:rPr lang="fi-FI" dirty="0" smtClean="0"/>
              <a:t>- Esittele itsesi.</a:t>
            </a:r>
          </a:p>
          <a:p>
            <a:pPr marL="0" indent="0">
              <a:buFontTx/>
              <a:buNone/>
            </a:pPr>
            <a:r>
              <a:rPr lang="fi-FI" dirty="0" smtClean="0"/>
              <a:t>- Jos ryhmässä on toisilleen</a:t>
            </a:r>
            <a:r>
              <a:rPr lang="fi-FI" baseline="0" dirty="0" smtClean="0"/>
              <a:t> tuntemattomia henkilöitä, pyydä esittäytymään vuorollaan ja kertomaan hieman taustastaan (mistä asemalta ja mikä työtehtävä).</a:t>
            </a:r>
          </a:p>
          <a:p>
            <a:pPr marL="171450" indent="-171450">
              <a:buFontTx/>
              <a:buChar char="-"/>
            </a:pP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1</a:t>
            </a:fld>
            <a:endParaRPr lang="fi-FI"/>
          </a:p>
        </p:txBody>
      </p:sp>
    </p:spTree>
    <p:extLst>
      <p:ext uri="{BB962C8B-B14F-4D97-AF65-F5344CB8AC3E}">
        <p14:creationId xmlns:p14="http://schemas.microsoft.com/office/powerpoint/2010/main" val="3235784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smtClean="0"/>
              <a:t>Käy osiot läpi ja kerro käytettävä</a:t>
            </a:r>
            <a:r>
              <a:rPr lang="fi-FI" baseline="0" dirty="0" smtClean="0"/>
              <a:t> aika sekä tauotus. Ajat ovat arvioita aiheen läpikäymiseen, voit muokata niitä omaan esitystahtiin sopivaksi.</a:t>
            </a:r>
          </a:p>
          <a:p>
            <a:pPr marL="171450" indent="-171450">
              <a:buFontTx/>
              <a:buChar char="-"/>
            </a:pPr>
            <a:r>
              <a:rPr lang="fi-FI" baseline="0" dirty="0" smtClean="0"/>
              <a:t>Käy läpi opetustapa (puheenvuorojen jakaminen ja kysymysten esittäminen).</a:t>
            </a:r>
          </a:p>
          <a:p>
            <a:pPr marL="171450" indent="-171450">
              <a:buFontTx/>
              <a:buChar char="-"/>
            </a:pPr>
            <a:r>
              <a:rPr lang="fi-FI" baseline="0" dirty="0" smtClean="0"/>
              <a:t>HT1 on harjoitus, jossa käytetään tietokonetta.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2</a:t>
            </a:fld>
            <a:endParaRPr lang="fi-FI"/>
          </a:p>
        </p:txBody>
      </p:sp>
    </p:spTree>
    <p:extLst>
      <p:ext uri="{BB962C8B-B14F-4D97-AF65-F5344CB8AC3E}">
        <p14:creationId xmlns:p14="http://schemas.microsoft.com/office/powerpoint/2010/main" val="3370000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3</a:t>
            </a:fld>
            <a:endParaRPr lang="fi-FI"/>
          </a:p>
        </p:txBody>
      </p:sp>
    </p:spTree>
    <p:extLst>
      <p:ext uri="{BB962C8B-B14F-4D97-AF65-F5344CB8AC3E}">
        <p14:creationId xmlns:p14="http://schemas.microsoft.com/office/powerpoint/2010/main" val="159174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a:xfrm>
            <a:off x="685800" y="4343400"/>
            <a:ext cx="5486400" cy="516632"/>
          </a:xfrm>
        </p:spPr>
        <p:txBody>
          <a:bodyPr/>
          <a:lstStyle/>
          <a:p>
            <a:r>
              <a:rPr lang="fi-FI" dirty="0" smtClean="0"/>
              <a:t>- Kaikki toiminta perustuu lakiin ja näiden pykälien perusteella voidaan suorittaa toimintaa, johon koulutettavat osallistuvat.</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4</a:t>
            </a:fld>
            <a:endParaRPr lang="fi-FI"/>
          </a:p>
        </p:txBody>
      </p:sp>
    </p:spTree>
    <p:extLst>
      <p:ext uri="{BB962C8B-B14F-4D97-AF65-F5344CB8AC3E}">
        <p14:creationId xmlns:p14="http://schemas.microsoft.com/office/powerpoint/2010/main" val="2167230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5</a:t>
            </a:fld>
            <a:endParaRPr lang="fi-FI"/>
          </a:p>
        </p:txBody>
      </p:sp>
    </p:spTree>
    <p:extLst>
      <p:ext uri="{BB962C8B-B14F-4D97-AF65-F5344CB8AC3E}">
        <p14:creationId xmlns:p14="http://schemas.microsoft.com/office/powerpoint/2010/main" val="338279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6</a:t>
            </a:fld>
            <a:endParaRPr lang="fi-FI"/>
          </a:p>
        </p:txBody>
      </p:sp>
    </p:spTree>
    <p:extLst>
      <p:ext uri="{BB962C8B-B14F-4D97-AF65-F5344CB8AC3E}">
        <p14:creationId xmlns:p14="http://schemas.microsoft.com/office/powerpoint/2010/main" val="966584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smtClean="0"/>
              <a:t>ENNEN ESITYSTÄ: </a:t>
            </a:r>
            <a:r>
              <a:rPr lang="fi-FI" b="0" dirty="0" smtClean="0"/>
              <a:t>Muuta kuvioon oman alueesi</a:t>
            </a:r>
            <a:r>
              <a:rPr lang="fi-FI" b="0" baseline="0" dirty="0" smtClean="0"/>
              <a:t> väestökehityskuvio tai tilasto. Kuvassa Etelä-Karjalan väestökehitys 2010-2070 (Etelä-Karjalan liitto, 2019).</a:t>
            </a:r>
          </a:p>
          <a:p>
            <a:pPr marL="171450" indent="-171450">
              <a:buFontTx/>
              <a:buChar char="-"/>
            </a:pPr>
            <a:r>
              <a:rPr lang="fi-FI" b="0" baseline="0" dirty="0" smtClean="0"/>
              <a:t>Hoivasuhde toiminnan rahoitus</a:t>
            </a:r>
          </a:p>
          <a:p>
            <a:pPr marL="171450" indent="-171450">
              <a:buFontTx/>
              <a:buChar char="-"/>
            </a:pPr>
            <a:r>
              <a:rPr lang="fi-FI" b="0" baseline="0" dirty="0" smtClean="0"/>
              <a:t>Iäkkäissä jatkossa paljon yksinasuvia</a:t>
            </a:r>
          </a:p>
          <a:p>
            <a:pPr marL="171450" indent="-171450">
              <a:buFontTx/>
              <a:buChar char="-"/>
            </a:pPr>
            <a:endParaRPr lang="fi-FI" b="1" dirty="0"/>
          </a:p>
        </p:txBody>
      </p:sp>
      <p:sp>
        <p:nvSpPr>
          <p:cNvPr id="4" name="Dian numeron paikkamerkki 3"/>
          <p:cNvSpPr>
            <a:spLocks noGrp="1"/>
          </p:cNvSpPr>
          <p:nvPr>
            <p:ph type="sldNum" sz="quarter" idx="10"/>
          </p:nvPr>
        </p:nvSpPr>
        <p:spPr/>
        <p:txBody>
          <a:bodyPr/>
          <a:lstStyle/>
          <a:p>
            <a:fld id="{B1E3FAA1-DC81-4E6B-9200-3251A72DEC23}" type="slidenum">
              <a:rPr lang="fi-FI" smtClean="0"/>
              <a:t>7</a:t>
            </a:fld>
            <a:endParaRPr lang="fi-FI"/>
          </a:p>
        </p:txBody>
      </p:sp>
    </p:spTree>
    <p:extLst>
      <p:ext uri="{BB962C8B-B14F-4D97-AF65-F5344CB8AC3E}">
        <p14:creationId xmlns:p14="http://schemas.microsoft.com/office/powerpoint/2010/main" val="3509542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smtClean="0"/>
              <a:t>Pyydä</a:t>
            </a:r>
            <a:r>
              <a:rPr lang="fi-FI" baseline="0" dirty="0" smtClean="0"/>
              <a:t> koulutettavia luettelemaan ongelmia, joita he keksivät</a:t>
            </a:r>
          </a:p>
          <a:p>
            <a:pPr marL="171450" indent="-171450">
              <a:buFontTx/>
              <a:buChar char="-"/>
            </a:pPr>
            <a:r>
              <a:rPr lang="fi-FI" baseline="0" dirty="0" smtClean="0"/>
              <a:t>Esimerkkejä: muistiongelmat (liesi, kynttilät), kaatumis- ja liukastumisvaarat, keräily (paljon tavaraa vuosien ajalta, jolla on jonkinlainen tunnearvo), kuulon alenema (ei kuulla palovaroitinta), pihalla liikkumisen vaikeus talvisin</a:t>
            </a:r>
          </a:p>
          <a:p>
            <a:pPr marL="171450" indent="-171450">
              <a:buFontTx/>
              <a:buChar char="-"/>
            </a:pPr>
            <a:r>
              <a:rPr lang="fi-FI" baseline="0" dirty="0" smtClean="0"/>
              <a:t>Käykää jokainen havaittu ongelma läpi ja kehittäkää sille ratkaisu (myöhemmin tulee ratkaisuja lueteltuna)</a:t>
            </a:r>
          </a:p>
          <a:p>
            <a:pPr marL="171450" indent="-171450">
              <a:buFontTx/>
              <a:buChar char="-"/>
            </a:pPr>
            <a:r>
              <a:rPr lang="fi-FI" baseline="0" dirty="0" smtClean="0"/>
              <a:t>Huomioikaa, mitkä ovat pelastuslaitoksen tehtäviä ja mitä pyritään saattamaan omaisten tietoon tai asukkaan itsensä hoidettavaksi</a:t>
            </a:r>
          </a:p>
          <a:p>
            <a:pPr marL="171450" indent="-171450">
              <a:buFontTx/>
              <a:buChar char="-"/>
            </a:pP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8</a:t>
            </a:fld>
            <a:endParaRPr lang="fi-FI"/>
          </a:p>
        </p:txBody>
      </p:sp>
    </p:spTree>
    <p:extLst>
      <p:ext uri="{BB962C8B-B14F-4D97-AF65-F5344CB8AC3E}">
        <p14:creationId xmlns:p14="http://schemas.microsoft.com/office/powerpoint/2010/main" val="3051564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9</a:t>
            </a:fld>
            <a:endParaRPr lang="fi-FI"/>
          </a:p>
        </p:txBody>
      </p:sp>
    </p:spTree>
    <p:extLst>
      <p:ext uri="{BB962C8B-B14F-4D97-AF65-F5344CB8AC3E}">
        <p14:creationId xmlns:p14="http://schemas.microsoft.com/office/powerpoint/2010/main" val="2976618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baseline="0" dirty="0" smtClean="0"/>
              <a:t>Huomioikaa, että täysin yhdenmukaista vastauslogiikkaa ei ole, vaan vastaus on aina testin tekijän subjektiivinen näkemys</a:t>
            </a:r>
          </a:p>
        </p:txBody>
      </p:sp>
      <p:sp>
        <p:nvSpPr>
          <p:cNvPr id="4" name="Dian numeron paikkamerkki 3"/>
          <p:cNvSpPr>
            <a:spLocks noGrp="1"/>
          </p:cNvSpPr>
          <p:nvPr>
            <p:ph type="sldNum" sz="quarter" idx="10"/>
          </p:nvPr>
        </p:nvSpPr>
        <p:spPr/>
        <p:txBody>
          <a:bodyPr/>
          <a:lstStyle/>
          <a:p>
            <a:fld id="{B1E3FAA1-DC81-4E6B-9200-3251A72DEC23}" type="slidenum">
              <a:rPr lang="fi-FI" smtClean="0"/>
              <a:t>10</a:t>
            </a:fld>
            <a:endParaRPr lang="fi-FI"/>
          </a:p>
        </p:txBody>
      </p:sp>
    </p:spTree>
    <p:extLst>
      <p:ext uri="{BB962C8B-B14F-4D97-AF65-F5344CB8AC3E}">
        <p14:creationId xmlns:p14="http://schemas.microsoft.com/office/powerpoint/2010/main" val="2645985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baseline="0" dirty="0" smtClean="0"/>
              <a:t>Rakennuksen välittömässä läheisyydessä olevaan palavaan materiaaliin voidaan ottaa kantaa ja määrätä siirtämään se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i-FI" baseline="0" dirty="0" smtClean="0"/>
              <a:t>Epämääräiset jätteet ja vaaralliset jätteet ympäristössä tulee ilmoittaa ympäristöviranomaiselle</a:t>
            </a:r>
          </a:p>
          <a:p>
            <a:pPr marL="171450" indent="-171450">
              <a:buFontTx/>
              <a:buChar char="-"/>
            </a:pPr>
            <a:r>
              <a:rPr lang="fi-FI" baseline="0" dirty="0" smtClean="0"/>
              <a:t>Piha-alueiden riskeistä pyritään informoimaan omaisia ja ohjaamaan paikallisten palveluiden luo, joita voidaan neuvoa vähentämään kotitalousvähennyksissä</a:t>
            </a:r>
          </a:p>
          <a:p>
            <a:pPr marL="171450" indent="-171450">
              <a:buFontTx/>
              <a:buChar char="-"/>
            </a:pPr>
            <a:r>
              <a:rPr lang="fi-FI" baseline="0" dirty="0" smtClean="0"/>
              <a:t>Piha-alueiden selkeät vaaraa aiheuttavat ongelmat ovat pelastuslaitoksen määräysvallassa, kuten mahdollisesti tippuvat tai päälle kaatuvat rakenteet</a:t>
            </a:r>
          </a:p>
        </p:txBody>
      </p:sp>
      <p:sp>
        <p:nvSpPr>
          <p:cNvPr id="4" name="Dian numeron paikkamerkki 3"/>
          <p:cNvSpPr>
            <a:spLocks noGrp="1"/>
          </p:cNvSpPr>
          <p:nvPr>
            <p:ph type="sldNum" sz="quarter" idx="10"/>
          </p:nvPr>
        </p:nvSpPr>
        <p:spPr/>
        <p:txBody>
          <a:bodyPr/>
          <a:lstStyle/>
          <a:p>
            <a:fld id="{B1E3FAA1-DC81-4E6B-9200-3251A72DEC23}" type="slidenum">
              <a:rPr lang="fi-FI" smtClean="0"/>
              <a:t>11</a:t>
            </a:fld>
            <a:endParaRPr lang="fi-FI"/>
          </a:p>
        </p:txBody>
      </p:sp>
    </p:spTree>
    <p:extLst>
      <p:ext uri="{BB962C8B-B14F-4D97-AF65-F5344CB8AC3E}">
        <p14:creationId xmlns:p14="http://schemas.microsoft.com/office/powerpoint/2010/main" val="2269553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baseline="0" dirty="0" smtClean="0"/>
              <a:t>Huomioikaa poistumisturvallisuudessa kompastumisriskit verrattuna henkilön liikkumiskykyyn</a:t>
            </a:r>
          </a:p>
          <a:p>
            <a:pPr marL="171450" indent="-171450">
              <a:buFontTx/>
              <a:buChar char="-"/>
            </a:pPr>
            <a:r>
              <a:rPr lang="fi-FI" baseline="0" dirty="0" smtClean="0"/>
              <a:t>Asunnon riskitekijöitä ovat sähkölaitteet, jatkojohto-viritelmät, herkästi kaatuvat lamput sekä runsaat paperituotteet riskipaikoissa, joissa ne voivat altistua kuumuudelle</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12</a:t>
            </a:fld>
            <a:endParaRPr lang="fi-FI"/>
          </a:p>
        </p:txBody>
      </p:sp>
    </p:spTree>
    <p:extLst>
      <p:ext uri="{BB962C8B-B14F-4D97-AF65-F5344CB8AC3E}">
        <p14:creationId xmlns:p14="http://schemas.microsoft.com/office/powerpoint/2010/main" val="2315505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 Kiukaan yllä ja välittömässä läheisyydessä ei tule kuivata</a:t>
            </a:r>
            <a:r>
              <a:rPr lang="fi-FI" baseline="0" dirty="0" smtClean="0"/>
              <a:t> pyykkiä ym.</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13</a:t>
            </a:fld>
            <a:endParaRPr lang="fi-FI"/>
          </a:p>
        </p:txBody>
      </p:sp>
    </p:spTree>
    <p:extLst>
      <p:ext uri="{BB962C8B-B14F-4D97-AF65-F5344CB8AC3E}">
        <p14:creationId xmlns:p14="http://schemas.microsoft.com/office/powerpoint/2010/main" val="1799480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smtClean="0"/>
              <a:t>Huomioikaa epäilyttävät sähköviritelmät ja epäkunnossa olevat laitteet</a:t>
            </a:r>
          </a:p>
          <a:p>
            <a:pPr marL="171450" indent="-171450">
              <a:buFontTx/>
              <a:buChar char="-"/>
            </a:pPr>
            <a:r>
              <a:rPr lang="fi-FI" dirty="0" smtClean="0"/>
              <a:t>Usein palavat sulakkeet ovat merkki sähköviasta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14</a:t>
            </a:fld>
            <a:endParaRPr lang="fi-FI"/>
          </a:p>
        </p:txBody>
      </p:sp>
    </p:spTree>
    <p:extLst>
      <p:ext uri="{BB962C8B-B14F-4D97-AF65-F5344CB8AC3E}">
        <p14:creationId xmlns:p14="http://schemas.microsoft.com/office/powerpoint/2010/main" val="3662949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 Parvekkeella tupakointi on paloriski,</a:t>
            </a:r>
            <a:r>
              <a:rPr lang="fi-FI" baseline="0" dirty="0" smtClean="0"/>
              <a:t> mikäli tuhkakuppi on vääränlainen. Tuhkakupissa tulee olla vettä ja se on mielellään umpinainen.</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15</a:t>
            </a:fld>
            <a:endParaRPr lang="fi-FI"/>
          </a:p>
        </p:txBody>
      </p:sp>
    </p:spTree>
    <p:extLst>
      <p:ext uri="{BB962C8B-B14F-4D97-AF65-F5344CB8AC3E}">
        <p14:creationId xmlns:p14="http://schemas.microsoft.com/office/powerpoint/2010/main" val="609655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16</a:t>
            </a:fld>
            <a:endParaRPr lang="fi-FI"/>
          </a:p>
        </p:txBody>
      </p:sp>
    </p:spTree>
    <p:extLst>
      <p:ext uri="{BB962C8B-B14F-4D97-AF65-F5344CB8AC3E}">
        <p14:creationId xmlns:p14="http://schemas.microsoft.com/office/powerpoint/2010/main" val="811218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 Numeroinnin valaistus</a:t>
            </a:r>
            <a:r>
              <a:rPr lang="fi-FI" baseline="0" dirty="0" smtClean="0"/>
              <a:t> 9.-kohdan vihreässä vaihtoehdossa.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17</a:t>
            </a:fld>
            <a:endParaRPr lang="fi-FI"/>
          </a:p>
        </p:txBody>
      </p:sp>
    </p:spTree>
    <p:extLst>
      <p:ext uri="{BB962C8B-B14F-4D97-AF65-F5344CB8AC3E}">
        <p14:creationId xmlns:p14="http://schemas.microsoft.com/office/powerpoint/2010/main" val="341461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18</a:t>
            </a:fld>
            <a:endParaRPr lang="fi-FI"/>
          </a:p>
        </p:txBody>
      </p:sp>
    </p:spTree>
    <p:extLst>
      <p:ext uri="{BB962C8B-B14F-4D97-AF65-F5344CB8AC3E}">
        <p14:creationId xmlns:p14="http://schemas.microsoft.com/office/powerpoint/2010/main" val="1440649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19</a:t>
            </a:fld>
            <a:endParaRPr lang="fi-FI"/>
          </a:p>
        </p:txBody>
      </p:sp>
    </p:spTree>
    <p:extLst>
      <p:ext uri="{BB962C8B-B14F-4D97-AF65-F5344CB8AC3E}">
        <p14:creationId xmlns:p14="http://schemas.microsoft.com/office/powerpoint/2010/main" val="2796573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20</a:t>
            </a:fld>
            <a:endParaRPr lang="fi-FI"/>
          </a:p>
        </p:txBody>
      </p:sp>
    </p:spTree>
    <p:extLst>
      <p:ext uri="{BB962C8B-B14F-4D97-AF65-F5344CB8AC3E}">
        <p14:creationId xmlns:p14="http://schemas.microsoft.com/office/powerpoint/2010/main" val="3185449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21</a:t>
            </a:fld>
            <a:endParaRPr lang="fi-FI"/>
          </a:p>
        </p:txBody>
      </p:sp>
    </p:spTree>
    <p:extLst>
      <p:ext uri="{BB962C8B-B14F-4D97-AF65-F5344CB8AC3E}">
        <p14:creationId xmlns:p14="http://schemas.microsoft.com/office/powerpoint/2010/main" val="704473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22</a:t>
            </a:fld>
            <a:endParaRPr lang="fi-FI"/>
          </a:p>
        </p:txBody>
      </p:sp>
    </p:spTree>
    <p:extLst>
      <p:ext uri="{BB962C8B-B14F-4D97-AF65-F5344CB8AC3E}">
        <p14:creationId xmlns:p14="http://schemas.microsoft.com/office/powerpoint/2010/main" val="1833528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smtClean="0"/>
              <a:t>Jaa</a:t>
            </a:r>
            <a:r>
              <a:rPr lang="fi-FI" baseline="0" dirty="0" smtClean="0"/>
              <a:t> koulutettavat pareihin/ryhmiin (voidaan tehdä myös itsenäisenä työnä)</a:t>
            </a:r>
          </a:p>
          <a:p>
            <a:pPr marL="171450" indent="-171450">
              <a:buFontTx/>
              <a:buChar char="-"/>
            </a:pPr>
            <a:r>
              <a:rPr lang="fi-FI" baseline="0" dirty="0" smtClean="0"/>
              <a:t>Jaa 21 ongelmakohtaa</a:t>
            </a:r>
          </a:p>
          <a:p>
            <a:pPr marL="171450" indent="-171450">
              <a:buFontTx/>
              <a:buChar char="-"/>
            </a:pPr>
            <a:r>
              <a:rPr lang="fi-FI" baseline="0" dirty="0" smtClean="0"/>
              <a:t>5-10min työskentelyä kohdemäärästä riippuen </a:t>
            </a:r>
          </a:p>
          <a:p>
            <a:pPr marL="171450" indent="-171450">
              <a:buFontTx/>
              <a:buChar char="-"/>
            </a:pPr>
            <a:r>
              <a:rPr lang="fi-FI" baseline="0" dirty="0" smtClean="0"/>
              <a:t>Sen jälkeen kohtien ratkaisujen esittely</a:t>
            </a:r>
          </a:p>
          <a:p>
            <a:pPr marL="171450" indent="-171450">
              <a:buFontTx/>
              <a:buChar char="-"/>
            </a:pPr>
            <a:r>
              <a:rPr lang="fi-FI" baseline="0" dirty="0" smtClean="0"/>
              <a:t>Käykää keskustelua kohdista, mitkä olisivat teidän alueellanne sopivat toimintatavat. Nämä eivät ole aina selkeitä asioita, jos asukas ei pysty itse toimimaan ja sukulaiset ovat kaukana tai niitä ei ole. Onko tarve kääntyä sosiaalipuoleen ym.?</a:t>
            </a:r>
          </a:p>
          <a:p>
            <a:pPr marL="171450" indent="-171450">
              <a:buFontTx/>
              <a:buChar char="-"/>
            </a:pP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23</a:t>
            </a:fld>
            <a:endParaRPr lang="fi-FI"/>
          </a:p>
        </p:txBody>
      </p:sp>
    </p:spTree>
    <p:extLst>
      <p:ext uri="{BB962C8B-B14F-4D97-AF65-F5344CB8AC3E}">
        <p14:creationId xmlns:p14="http://schemas.microsoft.com/office/powerpoint/2010/main" val="3743509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24</a:t>
            </a:fld>
            <a:endParaRPr lang="fi-FI"/>
          </a:p>
        </p:txBody>
      </p:sp>
    </p:spTree>
    <p:extLst>
      <p:ext uri="{BB962C8B-B14F-4D97-AF65-F5344CB8AC3E}">
        <p14:creationId xmlns:p14="http://schemas.microsoft.com/office/powerpoint/2010/main" val="1828953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indent="0">
              <a:buFontTx/>
              <a:buNone/>
            </a:pPr>
            <a:r>
              <a:rPr lang="fi-FI" dirty="0" smtClean="0"/>
              <a:t>Esimerkki:</a:t>
            </a:r>
          </a:p>
          <a:p>
            <a:pPr marL="171450" indent="-171450">
              <a:buFontTx/>
              <a:buChar char="-"/>
            </a:pPr>
            <a:r>
              <a:rPr lang="fi-FI" dirty="0" smtClean="0"/>
              <a:t>01 asukas</a:t>
            </a:r>
            <a:r>
              <a:rPr lang="fi-FI" baseline="0" dirty="0" smtClean="0"/>
              <a:t> ei kuule palovaroitinta –&gt; Näkyvä, eri ääninen tai värisevä varoitin</a:t>
            </a:r>
          </a:p>
          <a:p>
            <a:pPr marL="171450" indent="-171450">
              <a:buFontTx/>
              <a:buChar char="-"/>
            </a:pPr>
            <a:r>
              <a:rPr lang="fi-FI" dirty="0" smtClean="0"/>
              <a:t>02 asukas havaitsee</a:t>
            </a:r>
            <a:r>
              <a:rPr lang="fi-FI" baseline="0" dirty="0" smtClean="0"/>
              <a:t> varoittimen, mutta ei ymmärrä sen tarkoitusta -&gt; Valistetaan mitä ääni tarkoittaa ja pyydetään omaisia ja kotihoitajaa muistuttelemaan ja kyselemään asiasta</a:t>
            </a:r>
          </a:p>
          <a:p>
            <a:pPr marL="171450" indent="-171450">
              <a:buFontTx/>
              <a:buChar char="-"/>
            </a:pPr>
            <a:r>
              <a:rPr lang="fi-FI" baseline="0" dirty="0" smtClean="0"/>
              <a:t>03 Asukas kuulee ja tietää palovaroittimen äänen, mutta ei tiedä mitä tehdä -&gt; Valistaminen: pois asunnosta ja 112</a:t>
            </a:r>
          </a:p>
          <a:p>
            <a:pPr marL="171450" indent="-171450">
              <a:buFontTx/>
              <a:buChar char="-"/>
            </a:pPr>
            <a:r>
              <a:rPr lang="fi-FI" baseline="0" dirty="0" smtClean="0"/>
              <a:t>04 Asukas tietää mitä tehdä palovaroittimen hälyttäessä, mutta ei kykene poistumaan -&gt; avustavat välineet, ympäristön esteettömyys, arviointi ympärivuorokautisen hoidon tarpeesta?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25</a:t>
            </a:fld>
            <a:endParaRPr lang="fi-FI"/>
          </a:p>
        </p:txBody>
      </p:sp>
    </p:spTree>
    <p:extLst>
      <p:ext uri="{BB962C8B-B14F-4D97-AF65-F5344CB8AC3E}">
        <p14:creationId xmlns:p14="http://schemas.microsoft.com/office/powerpoint/2010/main" val="3181946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Muuta toimintamallia, mikäli alueellanne</a:t>
            </a:r>
            <a:r>
              <a:rPr lang="fi-FI" baseline="0" dirty="0" smtClean="0"/>
              <a:t> toimitaan toisin</a:t>
            </a:r>
            <a:r>
              <a:rPr lang="fi-FI" dirty="0" smtClean="0"/>
              <a:t> </a:t>
            </a:r>
          </a:p>
          <a:p>
            <a:pPr marL="171450" indent="-171450">
              <a:buFontTx/>
              <a:buChar char="-"/>
            </a:pPr>
            <a:r>
              <a:rPr lang="fi-FI" dirty="0" smtClean="0"/>
              <a:t>Käy kohdat järjestyksessä läpi 1.-6. ja lopuksi yhteiskäynti</a:t>
            </a:r>
          </a:p>
          <a:p>
            <a:pPr marL="171450" indent="-171450">
              <a:buFontTx/>
              <a:buChar char="-"/>
            </a:pP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26</a:t>
            </a:fld>
            <a:endParaRPr lang="fi-FI"/>
          </a:p>
        </p:txBody>
      </p:sp>
    </p:spTree>
    <p:extLst>
      <p:ext uri="{BB962C8B-B14F-4D97-AF65-F5344CB8AC3E}">
        <p14:creationId xmlns:p14="http://schemas.microsoft.com/office/powerpoint/2010/main" val="1460688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Lähde: </a:t>
            </a:r>
            <a:r>
              <a:rPr lang="fi-FI" dirty="0" smtClean="0">
                <a:hlinkClick r:id="rId3"/>
              </a:rPr>
              <a:t>https://www.jikky.fi/palvelut/ikaantyvien_palvelut/kotiin_tarjottavat_palvelut/kotihoidon_sisallot</a:t>
            </a:r>
            <a:r>
              <a:rPr lang="fi-FI" dirty="0" smtClean="0"/>
              <a:t> (31.3.2020)</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27</a:t>
            </a:fld>
            <a:endParaRPr lang="fi-FI"/>
          </a:p>
        </p:txBody>
      </p:sp>
    </p:spTree>
    <p:extLst>
      <p:ext uri="{BB962C8B-B14F-4D97-AF65-F5344CB8AC3E}">
        <p14:creationId xmlns:p14="http://schemas.microsoft.com/office/powerpoint/2010/main" val="3107974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28</a:t>
            </a:fld>
            <a:endParaRPr lang="fi-FI"/>
          </a:p>
        </p:txBody>
      </p:sp>
    </p:spTree>
    <p:extLst>
      <p:ext uri="{BB962C8B-B14F-4D97-AF65-F5344CB8AC3E}">
        <p14:creationId xmlns:p14="http://schemas.microsoft.com/office/powerpoint/2010/main" val="3184497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29</a:t>
            </a:fld>
            <a:endParaRPr lang="fi-FI"/>
          </a:p>
        </p:txBody>
      </p:sp>
    </p:spTree>
    <p:extLst>
      <p:ext uri="{BB962C8B-B14F-4D97-AF65-F5344CB8AC3E}">
        <p14:creationId xmlns:p14="http://schemas.microsoft.com/office/powerpoint/2010/main" val="4294906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baseline="0" dirty="0" smtClean="0"/>
              <a:t>Kerro erilaisista ärsykkeistä, kuten uhkailusta jälkitoimilla, ärtymyksen tai pelon osoittamisesta sekä auktoriteetin käytöstä, jotka voivat lisätä henkilön aggressiivisuutta entisestään.</a:t>
            </a:r>
          </a:p>
          <a:p>
            <a:pPr marL="171450" indent="-171450">
              <a:buFontTx/>
              <a:buChar char="-"/>
            </a:pPr>
            <a:r>
              <a:rPr lang="fi-FI" dirty="0" smtClean="0"/>
              <a:t>Kamppailuun ei tule ryhtyä,</a:t>
            </a:r>
            <a:r>
              <a:rPr lang="fi-FI" baseline="0" dirty="0" smtClean="0"/>
              <a:t> vaan puolustaa itseään vasta viimeisenä vaihtoehtona.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30</a:t>
            </a:fld>
            <a:endParaRPr lang="fi-FI"/>
          </a:p>
        </p:txBody>
      </p:sp>
    </p:spTree>
    <p:extLst>
      <p:ext uri="{BB962C8B-B14F-4D97-AF65-F5344CB8AC3E}">
        <p14:creationId xmlns:p14="http://schemas.microsoft.com/office/powerpoint/2010/main" val="9428103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31</a:t>
            </a:fld>
            <a:endParaRPr lang="fi-FI"/>
          </a:p>
        </p:txBody>
      </p:sp>
    </p:spTree>
    <p:extLst>
      <p:ext uri="{BB962C8B-B14F-4D97-AF65-F5344CB8AC3E}">
        <p14:creationId xmlns:p14="http://schemas.microsoft.com/office/powerpoint/2010/main" val="3582130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32</a:t>
            </a:fld>
            <a:endParaRPr lang="fi-FI"/>
          </a:p>
        </p:txBody>
      </p:sp>
    </p:spTree>
    <p:extLst>
      <p:ext uri="{BB962C8B-B14F-4D97-AF65-F5344CB8AC3E}">
        <p14:creationId xmlns:p14="http://schemas.microsoft.com/office/powerpoint/2010/main" val="2250046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Käykää</a:t>
            </a:r>
            <a:r>
              <a:rPr lang="fi-FI" baseline="0" dirty="0" smtClean="0"/>
              <a:t> tietokoneella läpi laitoksenne palotarkastuksen dokumentointi.</a:t>
            </a:r>
          </a:p>
          <a:p>
            <a:r>
              <a:rPr lang="fi-FI" baseline="0" dirty="0" smtClean="0"/>
              <a:t>Jokaisen tulee antaa tehdä harjoituspöytäkirja ja tallentaa se.</a:t>
            </a:r>
          </a:p>
        </p:txBody>
      </p:sp>
      <p:sp>
        <p:nvSpPr>
          <p:cNvPr id="4" name="Dian numeron paikkamerkki 3"/>
          <p:cNvSpPr>
            <a:spLocks noGrp="1"/>
          </p:cNvSpPr>
          <p:nvPr>
            <p:ph type="sldNum" sz="quarter" idx="10"/>
          </p:nvPr>
        </p:nvSpPr>
        <p:spPr/>
        <p:txBody>
          <a:bodyPr/>
          <a:lstStyle/>
          <a:p>
            <a:fld id="{B1E3FAA1-DC81-4E6B-9200-3251A72DEC23}" type="slidenum">
              <a:rPr lang="fi-FI" smtClean="0"/>
              <a:t>33</a:t>
            </a:fld>
            <a:endParaRPr lang="fi-FI"/>
          </a:p>
        </p:txBody>
      </p:sp>
    </p:spTree>
    <p:extLst>
      <p:ext uri="{BB962C8B-B14F-4D97-AF65-F5344CB8AC3E}">
        <p14:creationId xmlns:p14="http://schemas.microsoft.com/office/powerpoint/2010/main" val="4284117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34</a:t>
            </a:fld>
            <a:endParaRPr lang="fi-FI"/>
          </a:p>
        </p:txBody>
      </p:sp>
    </p:spTree>
    <p:extLst>
      <p:ext uri="{BB962C8B-B14F-4D97-AF65-F5344CB8AC3E}">
        <p14:creationId xmlns:p14="http://schemas.microsoft.com/office/powerpoint/2010/main" val="2246906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 Yhteispalaveriin tällä ryhmällä palomiesten tulee ottaa ylös ongelmakohtia, joita voidaan ratkaista ryhmässä ja havaittuja käytännön ongelmia.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35</a:t>
            </a:fld>
            <a:endParaRPr lang="fi-FI"/>
          </a:p>
        </p:txBody>
      </p:sp>
    </p:spTree>
    <p:extLst>
      <p:ext uri="{BB962C8B-B14F-4D97-AF65-F5344CB8AC3E}">
        <p14:creationId xmlns:p14="http://schemas.microsoft.com/office/powerpoint/2010/main" val="938268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4" name="Dian numeron paikkamerkki 3"/>
          <p:cNvSpPr>
            <a:spLocks noGrp="1"/>
          </p:cNvSpPr>
          <p:nvPr>
            <p:ph type="sldNum" sz="quarter" idx="10"/>
          </p:nvPr>
        </p:nvSpPr>
        <p:spPr/>
        <p:txBody>
          <a:bodyPr/>
          <a:lstStyle/>
          <a:p>
            <a:fld id="{B1E3FAA1-DC81-4E6B-9200-3251A72DEC23}" type="slidenum">
              <a:rPr lang="fi-FI" smtClean="0"/>
              <a:t>36</a:t>
            </a:fld>
            <a:endParaRPr lang="fi-FI"/>
          </a:p>
        </p:txBody>
      </p:sp>
    </p:spTree>
    <p:extLst>
      <p:ext uri="{BB962C8B-B14F-4D97-AF65-F5344CB8AC3E}">
        <p14:creationId xmlns:p14="http://schemas.microsoft.com/office/powerpoint/2010/main" val="2468335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smtClean="0"/>
              <a:t>Käykää</a:t>
            </a:r>
            <a:r>
              <a:rPr lang="fi-FI" baseline="0" dirty="0" smtClean="0"/>
              <a:t> läpi ongelmatilanteita ja pohtikaa ratkaisuja niihin</a:t>
            </a:r>
          </a:p>
          <a:p>
            <a:pPr marL="171450" indent="-171450">
              <a:buFontTx/>
              <a:buChar char="-"/>
            </a:pPr>
            <a:r>
              <a:rPr lang="fi-FI" baseline="0" dirty="0" smtClean="0"/>
              <a:t>Voidaan myös jättää asioita myöhemmin ratkaistavaksi, mikäli tarvitaan mandaattia palaverin ulkopuolelta</a:t>
            </a:r>
            <a:endParaRPr lang="fi-FI" dirty="0"/>
          </a:p>
        </p:txBody>
      </p:sp>
      <p:sp>
        <p:nvSpPr>
          <p:cNvPr id="4" name="Dian numeron paikkamerkki 3"/>
          <p:cNvSpPr>
            <a:spLocks noGrp="1"/>
          </p:cNvSpPr>
          <p:nvPr>
            <p:ph type="sldNum" sz="quarter" idx="10"/>
          </p:nvPr>
        </p:nvSpPr>
        <p:spPr/>
        <p:txBody>
          <a:bodyPr/>
          <a:lstStyle/>
          <a:p>
            <a:fld id="{B1E3FAA1-DC81-4E6B-9200-3251A72DEC23}" type="slidenum">
              <a:rPr lang="fi-FI" smtClean="0"/>
              <a:t>37</a:t>
            </a:fld>
            <a:endParaRPr lang="fi-FI"/>
          </a:p>
        </p:txBody>
      </p:sp>
    </p:spTree>
    <p:extLst>
      <p:ext uri="{BB962C8B-B14F-4D97-AF65-F5344CB8AC3E}">
        <p14:creationId xmlns:p14="http://schemas.microsoft.com/office/powerpoint/2010/main" val="654184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D672AF66-0BE7-423D-A1D1-0E9F1936AD3A}" type="datetimeFigureOut">
              <a:rPr lang="fi-FI" smtClean="0"/>
              <a:t>8.6.2020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D672AF66-0BE7-423D-A1D1-0E9F1936AD3A}" type="datetimeFigureOut">
              <a:rPr lang="fi-FI" smtClean="0"/>
              <a:t>8.6.2020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D672AF66-0BE7-423D-A1D1-0E9F1936AD3A}" type="datetimeFigureOut">
              <a:rPr lang="fi-FI" smtClean="0"/>
              <a:t>8.6.2020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D672AF66-0BE7-423D-A1D1-0E9F1936AD3A}" type="datetimeFigureOut">
              <a:rPr lang="fi-FI" smtClean="0"/>
              <a:t>8.6.2020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D672AF66-0BE7-423D-A1D1-0E9F1936AD3A}" type="datetimeFigureOut">
              <a:rPr lang="fi-FI" smtClean="0"/>
              <a:t>8.6.2020</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D672AF66-0BE7-423D-A1D1-0E9F1936AD3A}" type="datetimeFigureOut">
              <a:rPr lang="fi-FI" smtClean="0"/>
              <a:t>8.6.2020</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D672AF66-0BE7-423D-A1D1-0E9F1936AD3A}" type="datetimeFigureOut">
              <a:rPr lang="fi-FI" smtClean="0"/>
              <a:t>8.6.2020</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D672AF66-0BE7-423D-A1D1-0E9F1936AD3A}" type="datetimeFigureOut">
              <a:rPr lang="fi-FI" smtClean="0"/>
              <a:t>8.6.2020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D672AF66-0BE7-423D-A1D1-0E9F1936AD3A}" type="datetimeFigureOut">
              <a:rPr lang="fi-FI" smtClean="0"/>
              <a:t>8.6.2020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D672AF66-0BE7-423D-A1D1-0E9F1936AD3A}" type="datetimeFigureOut">
              <a:rPr lang="fi-FI" smtClean="0"/>
              <a:t>8.6.2020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D672AF66-0BE7-423D-A1D1-0E9F1936AD3A}" type="datetimeFigureOut">
              <a:rPr lang="fi-FI" smtClean="0"/>
              <a:t>8.6.2020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48F91F16-78E2-4C6D-9D0C-86236917104C}" type="slidenum">
              <a:rPr lang="fi-FI" smtClean="0"/>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72AF66-0BE7-423D-A1D1-0E9F1936AD3A}" type="datetimeFigureOut">
              <a:rPr lang="fi-FI" smtClean="0"/>
              <a:t>8.6.2020</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91F16-78E2-4C6D-9D0C-86236917104C}" type="slidenum">
              <a:rPr lang="fi-FI" smtClean="0"/>
              <a:t>‹#›</a:t>
            </a:fld>
            <a:endParaRPr lang="fi-F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kotonaasumisenturvallisuus.fi/asumisturvallisuustest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ormAutofit fontScale="90000"/>
          </a:bodyPr>
          <a:lstStyle/>
          <a:p>
            <a:r>
              <a:rPr lang="fi-FI" dirty="0" smtClean="0"/>
              <a:t>Koulutus kotihoidon ja pelastuslaitoksen yhteiskäynneille</a:t>
            </a:r>
            <a:br>
              <a:rPr lang="fi-FI" dirty="0" smtClean="0"/>
            </a:br>
            <a:r>
              <a:rPr lang="fi-FI" dirty="0" smtClean="0"/>
              <a:t>-koulutus palomiehille</a:t>
            </a:r>
            <a:endParaRPr lang="fi-FI" dirty="0"/>
          </a:p>
        </p:txBody>
      </p:sp>
      <p:sp>
        <p:nvSpPr>
          <p:cNvPr id="3" name="Alaotsikko 2"/>
          <p:cNvSpPr>
            <a:spLocks noGrp="1"/>
          </p:cNvSpPr>
          <p:nvPr>
            <p:ph type="subTitle" idx="1"/>
          </p:nvPr>
        </p:nvSpPr>
        <p:spPr/>
        <p:txBody>
          <a:bodyPr/>
          <a:lstStyle/>
          <a:p>
            <a:endParaRPr lang="fi-FI" dirty="0" smtClean="0"/>
          </a:p>
          <a:p>
            <a:endParaRPr lang="fi-FI" dirty="0"/>
          </a:p>
          <a:p>
            <a:r>
              <a:rPr lang="fi-FI" dirty="0" smtClean="0"/>
              <a:t>Juuso Punnonen, TAMK </a:t>
            </a:r>
            <a:r>
              <a:rPr lang="fi-FI" dirty="0" err="1" smtClean="0"/>
              <a:t>Yamk</a:t>
            </a:r>
            <a:r>
              <a:rPr lang="fi-FI" dirty="0" smtClean="0"/>
              <a:t> ONT</a:t>
            </a:r>
            <a:endParaRPr lang="fi-FI" dirty="0"/>
          </a:p>
        </p:txBody>
      </p:sp>
    </p:spTree>
    <p:extLst>
      <p:ext uri="{BB962C8B-B14F-4D97-AF65-F5344CB8AC3E}">
        <p14:creationId xmlns:p14="http://schemas.microsoft.com/office/powerpoint/2010/main" val="21593030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smtClean="0"/>
              <a:t>Koulutuksen sisältö</a:t>
            </a:r>
            <a:endParaRPr lang="fi-FI" dirty="0"/>
          </a:p>
        </p:txBody>
      </p:sp>
      <p:sp>
        <p:nvSpPr>
          <p:cNvPr id="3" name="Sisällön paikkamerkki 2"/>
          <p:cNvSpPr>
            <a:spLocks noGrp="1"/>
          </p:cNvSpPr>
          <p:nvPr>
            <p:ph idx="1"/>
          </p:nvPr>
        </p:nvSpPr>
        <p:spPr>
          <a:xfrm>
            <a:off x="457200" y="1600200"/>
            <a:ext cx="8229600" cy="4781128"/>
          </a:xfrm>
        </p:spPr>
        <p:txBody>
          <a:bodyPr>
            <a:normAutofit fontScale="92500" lnSpcReduction="20000"/>
          </a:bodyPr>
          <a:lstStyle/>
          <a:p>
            <a:r>
              <a:rPr lang="fi-FI" dirty="0" smtClean="0"/>
              <a:t>OT1 - Taustat ja perusteet		20min</a:t>
            </a:r>
          </a:p>
          <a:p>
            <a:r>
              <a:rPr lang="fi-FI" dirty="0" smtClean="0"/>
              <a:t>OT2 - Ongelmat asunnoissa		60min</a:t>
            </a:r>
          </a:p>
          <a:p>
            <a:r>
              <a:rPr lang="fi-FI" dirty="0" smtClean="0"/>
              <a:t>OT3 – Asukkaan arviointi		15min</a:t>
            </a:r>
          </a:p>
          <a:p>
            <a:r>
              <a:rPr lang="fi-FI" dirty="0" smtClean="0"/>
              <a:t>OT4 – Toimintamalli			15min</a:t>
            </a:r>
          </a:p>
          <a:p>
            <a:r>
              <a:rPr lang="fi-FI" dirty="0" smtClean="0"/>
              <a:t>OT5 – Kotihoidon toiminta		15min</a:t>
            </a:r>
          </a:p>
          <a:p>
            <a:r>
              <a:rPr lang="fi-FI" dirty="0" smtClean="0"/>
              <a:t>OT6 – Työturvallisuus			30min</a:t>
            </a:r>
          </a:p>
          <a:p>
            <a:r>
              <a:rPr lang="fi-FI" dirty="0" smtClean="0"/>
              <a:t>OT7 – Kohdekäynti			15min</a:t>
            </a:r>
          </a:p>
          <a:p>
            <a:r>
              <a:rPr lang="fi-FI" dirty="0" smtClean="0"/>
              <a:t>HT1 – Dokumentointiharjoitus	60min</a:t>
            </a:r>
          </a:p>
          <a:p>
            <a:r>
              <a:rPr lang="fi-FI" dirty="0" smtClean="0"/>
              <a:t>OT8 – Kertaus ja jatko		</a:t>
            </a:r>
            <a:r>
              <a:rPr lang="fi-FI" u="sng" dirty="0" smtClean="0"/>
              <a:t>10min</a:t>
            </a:r>
          </a:p>
          <a:p>
            <a:pPr marL="0" indent="0">
              <a:buNone/>
            </a:pPr>
            <a:r>
              <a:rPr lang="fi-FI" dirty="0" smtClean="0"/>
              <a:t>						4h</a:t>
            </a:r>
          </a:p>
        </p:txBody>
      </p:sp>
    </p:spTree>
    <p:extLst>
      <p:ext uri="{BB962C8B-B14F-4D97-AF65-F5344CB8AC3E}">
        <p14:creationId xmlns:p14="http://schemas.microsoft.com/office/powerpoint/2010/main" val="17804176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Tavoitteet</a:t>
            </a:r>
            <a:endParaRPr lang="fi-FI" dirty="0"/>
          </a:p>
        </p:txBody>
      </p:sp>
      <p:sp>
        <p:nvSpPr>
          <p:cNvPr id="3" name="Sisällön paikkamerkki 2"/>
          <p:cNvSpPr>
            <a:spLocks noGrp="1"/>
          </p:cNvSpPr>
          <p:nvPr>
            <p:ph idx="1"/>
          </p:nvPr>
        </p:nvSpPr>
        <p:spPr/>
        <p:txBody>
          <a:bodyPr/>
          <a:lstStyle/>
          <a:p>
            <a:r>
              <a:rPr lang="fi-FI" dirty="0" smtClean="0"/>
              <a:t>Koulutuksen jälkeen koulutettavat:</a:t>
            </a:r>
          </a:p>
          <a:p>
            <a:pPr marL="971550" lvl="1" indent="-514350">
              <a:buFont typeface="+mj-lt"/>
              <a:buAutoNum type="arabicPeriod"/>
            </a:pPr>
            <a:r>
              <a:rPr lang="fi-FI" dirty="0" smtClean="0"/>
              <a:t>Ymmärtävät yhteiskäyntien syyt ja taustat</a:t>
            </a:r>
          </a:p>
          <a:p>
            <a:pPr marL="971550" lvl="1" indent="-514350">
              <a:buFont typeface="+mj-lt"/>
              <a:buAutoNum type="arabicPeriod"/>
            </a:pPr>
            <a:r>
              <a:rPr lang="fi-FI" dirty="0" smtClean="0"/>
              <a:t>Tunnistavat ongelmakohdat iäkkäiden asunnoissa ja osaavat esittää ratkaisuja niihin</a:t>
            </a:r>
          </a:p>
          <a:p>
            <a:pPr marL="971550" lvl="1" indent="-514350">
              <a:buFont typeface="+mj-lt"/>
              <a:buAutoNum type="arabicPeriod"/>
            </a:pPr>
            <a:r>
              <a:rPr lang="fi-FI" dirty="0" smtClean="0"/>
              <a:t>Tietävät yhteiskäyntien toimintamallin</a:t>
            </a:r>
          </a:p>
          <a:p>
            <a:pPr marL="971550" lvl="1" indent="-514350">
              <a:buFont typeface="+mj-lt"/>
              <a:buAutoNum type="arabicPeriod"/>
            </a:pPr>
            <a:r>
              <a:rPr lang="fi-FI" dirty="0" smtClean="0"/>
              <a:t>Tietävät kotihoidon toimenkuvan ja työturvallisuusriskit tehtävissä</a:t>
            </a:r>
          </a:p>
          <a:p>
            <a:pPr marL="971550" lvl="1" indent="-514350">
              <a:buFont typeface="+mj-lt"/>
              <a:buAutoNum type="arabicPeriod"/>
            </a:pPr>
            <a:r>
              <a:rPr lang="fi-FI" dirty="0" smtClean="0"/>
              <a:t>Osaavat suorittaa palotarkastuksen ja </a:t>
            </a:r>
            <a:r>
              <a:rPr lang="fi-FI" smtClean="0"/>
              <a:t>dokumentoida toimenpiteet</a:t>
            </a:r>
            <a:endParaRPr lang="fi-FI" dirty="0" smtClean="0"/>
          </a:p>
        </p:txBody>
      </p:sp>
    </p:spTree>
    <p:extLst>
      <p:ext uri="{BB962C8B-B14F-4D97-AF65-F5344CB8AC3E}">
        <p14:creationId xmlns:p14="http://schemas.microsoft.com/office/powerpoint/2010/main" val="3499899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OT1: Lakiperuste</a:t>
            </a:r>
            <a:endParaRPr lang="fi-FI" dirty="0"/>
          </a:p>
        </p:txBody>
      </p:sp>
      <p:sp>
        <p:nvSpPr>
          <p:cNvPr id="3" name="Sisällön paikkamerkki 2"/>
          <p:cNvSpPr>
            <a:spLocks noGrp="1"/>
          </p:cNvSpPr>
          <p:nvPr>
            <p:ph idx="1"/>
          </p:nvPr>
        </p:nvSpPr>
        <p:spPr/>
        <p:txBody>
          <a:bodyPr>
            <a:normAutofit lnSpcReduction="10000"/>
          </a:bodyPr>
          <a:lstStyle/>
          <a:p>
            <a:pPr marL="0" indent="0">
              <a:buNone/>
            </a:pPr>
            <a:r>
              <a:rPr lang="fi-FI" dirty="0" smtClean="0"/>
              <a:t>Pelastuslaki 379/2011</a:t>
            </a:r>
          </a:p>
          <a:p>
            <a:r>
              <a:rPr lang="fi-FI" dirty="0" smtClean="0"/>
              <a:t>Pelastuslain tavoite on turvallisuuden parantaminen ja onnettomuuksien vähentäminen</a:t>
            </a:r>
          </a:p>
          <a:p>
            <a:r>
              <a:rPr lang="fi-FI" dirty="0" smtClean="0"/>
              <a:t>§27 ja §42: Pelastustoimen tulee tehdä yhteistyötä viranomaisten ja julkiyhteisöjen kanssa onnettomuuksien ehkäisemiseksi mm. ohjaamalla ja neuvomalla vastuullista tahoa</a:t>
            </a:r>
          </a:p>
          <a:p>
            <a:r>
              <a:rPr lang="fi-FI" dirty="0" smtClean="0"/>
              <a:t>§78: pelastuslaitoksen valvontatoimenpiteet</a:t>
            </a:r>
          </a:p>
          <a:p>
            <a:endParaRPr lang="fi-FI" dirty="0"/>
          </a:p>
        </p:txBody>
      </p:sp>
    </p:spTree>
    <p:extLst>
      <p:ext uri="{BB962C8B-B14F-4D97-AF65-F5344CB8AC3E}">
        <p14:creationId xmlns:p14="http://schemas.microsoft.com/office/powerpoint/2010/main" val="30528737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OT1: Väestön ikärakenne </a:t>
            </a:r>
            <a:endParaRPr lang="fi-FI" dirty="0"/>
          </a:p>
        </p:txBody>
      </p:sp>
      <p:sp>
        <p:nvSpPr>
          <p:cNvPr id="3" name="Sisällön paikkamerkki 2"/>
          <p:cNvSpPr>
            <a:spLocks noGrp="1"/>
          </p:cNvSpPr>
          <p:nvPr>
            <p:ph idx="1"/>
          </p:nvPr>
        </p:nvSpPr>
        <p:spPr/>
        <p:txBody>
          <a:bodyPr/>
          <a:lstStyle/>
          <a:p>
            <a:r>
              <a:rPr lang="fi-FI" dirty="0" smtClean="0"/>
              <a:t>Suomen väestö vanhenee, eli iäkkäiden määrä muuhun väestöön nähden kasvaa.</a:t>
            </a:r>
          </a:p>
          <a:p>
            <a:r>
              <a:rPr lang="fi-FI" dirty="0" smtClean="0"/>
              <a:t>Tämä aiheuttaa onnettomuusriskien lisääntymisen, iäkkäiden heikentyneen toimintakyvyn takia </a:t>
            </a:r>
          </a:p>
          <a:p>
            <a:pPr lvl="1"/>
            <a:r>
              <a:rPr lang="fi-FI" dirty="0" smtClean="0"/>
              <a:t>&gt; onnettomuusmäärät lisääntyvät</a:t>
            </a:r>
            <a:endParaRPr lang="fi-FI" dirty="0"/>
          </a:p>
          <a:p>
            <a:r>
              <a:rPr lang="fi-FI" dirty="0" smtClean="0"/>
              <a:t>Tämä aiheuttaa myös hoivasuhteen muutoksen, mikä vaikuttaa kuntien talouteen</a:t>
            </a:r>
            <a:endParaRPr lang="fi-FI" dirty="0"/>
          </a:p>
        </p:txBody>
      </p:sp>
    </p:spTree>
    <p:extLst>
      <p:ext uri="{BB962C8B-B14F-4D97-AF65-F5344CB8AC3E}">
        <p14:creationId xmlns:p14="http://schemas.microsoft.com/office/powerpoint/2010/main" val="208199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Suomen väestö ikäryhmittäin </a:t>
            </a:r>
            <a:br>
              <a:rPr lang="fi-FI" dirty="0" smtClean="0"/>
            </a:br>
            <a:r>
              <a:rPr lang="fi-FI" dirty="0" smtClean="0"/>
              <a:t>2000-2070</a:t>
            </a:r>
            <a:endParaRPr lang="fi-FI" dirty="0"/>
          </a:p>
        </p:txBody>
      </p:sp>
      <p:pic>
        <p:nvPicPr>
          <p:cNvPr id="1026"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a:stretch/>
        </p:blipFill>
        <p:spPr bwMode="auto">
          <a:xfrm>
            <a:off x="611560" y="1892979"/>
            <a:ext cx="7920880" cy="1080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Kuva 4"/>
          <p:cNvPicPr/>
          <p:nvPr/>
        </p:nvPicPr>
        <p:blipFill rotWithShape="1">
          <a:blip r:embed="rId4" cstate="print">
            <a:extLst>
              <a:ext uri="{28A0092B-C50C-407E-A947-70E740481C1C}">
                <a14:useLocalDpi xmlns:a14="http://schemas.microsoft.com/office/drawing/2010/main" val="0"/>
              </a:ext>
            </a:extLst>
          </a:blip>
          <a:srcRect/>
          <a:stretch/>
        </p:blipFill>
        <p:spPr>
          <a:xfrm>
            <a:off x="611560" y="2972210"/>
            <a:ext cx="7920880" cy="3121086"/>
          </a:xfrm>
          <a:prstGeom prst="rect">
            <a:avLst/>
          </a:prstGeom>
          <a:ln>
            <a:noFill/>
          </a:ln>
        </p:spPr>
      </p:pic>
      <p:sp>
        <p:nvSpPr>
          <p:cNvPr id="4" name="Tekstiruutu 3"/>
          <p:cNvSpPr txBox="1"/>
          <p:nvPr/>
        </p:nvSpPr>
        <p:spPr>
          <a:xfrm>
            <a:off x="6559561" y="6093296"/>
            <a:ext cx="1985672" cy="369332"/>
          </a:xfrm>
          <a:prstGeom prst="rect">
            <a:avLst/>
          </a:prstGeom>
          <a:noFill/>
        </p:spPr>
        <p:txBody>
          <a:bodyPr wrap="none" rtlCol="0">
            <a:spAutoFit/>
          </a:bodyPr>
          <a:lstStyle/>
          <a:p>
            <a:r>
              <a:rPr lang="fi-FI" dirty="0" smtClean="0"/>
              <a:t>Tilastokeskus  2019</a:t>
            </a:r>
            <a:endParaRPr lang="fi-FI" dirty="0"/>
          </a:p>
        </p:txBody>
      </p:sp>
    </p:spTree>
    <p:extLst>
      <p:ext uri="{BB962C8B-B14F-4D97-AF65-F5344CB8AC3E}">
        <p14:creationId xmlns:p14="http://schemas.microsoft.com/office/powerpoint/2010/main" val="2065042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Maakunnan väestökehitys</a:t>
            </a:r>
            <a:endParaRPr lang="fi-FI"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6492" y="1556792"/>
            <a:ext cx="8964488"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229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OT2: Mitä ongelmia iäkkäille voi tulla kotona?</a:t>
            </a:r>
            <a:endParaRPr lang="fi-FI" dirty="0"/>
          </a:p>
        </p:txBody>
      </p:sp>
      <p:sp>
        <p:nvSpPr>
          <p:cNvPr id="3" name="Sisällön paikkamerkki 2"/>
          <p:cNvSpPr>
            <a:spLocks noGrp="1"/>
          </p:cNvSpPr>
          <p:nvPr>
            <p:ph idx="1"/>
          </p:nvPr>
        </p:nvSpPr>
        <p:spPr/>
        <p:txBody>
          <a:bodyPr/>
          <a:lstStyle/>
          <a:p>
            <a:endParaRPr lang="fi-FI" dirty="0"/>
          </a:p>
        </p:txBody>
      </p:sp>
    </p:spTree>
    <p:extLst>
      <p:ext uri="{BB962C8B-B14F-4D97-AF65-F5344CB8AC3E}">
        <p14:creationId xmlns:p14="http://schemas.microsoft.com/office/powerpoint/2010/main" val="1595843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OT2: Ongelmat asunnoissa</a:t>
            </a:r>
            <a:endParaRPr lang="fi-FI" dirty="0"/>
          </a:p>
        </p:txBody>
      </p:sp>
      <p:sp>
        <p:nvSpPr>
          <p:cNvPr id="3" name="Sisällön paikkamerkki 2"/>
          <p:cNvSpPr>
            <a:spLocks noGrp="1"/>
          </p:cNvSpPr>
          <p:nvPr>
            <p:ph idx="1"/>
          </p:nvPr>
        </p:nvSpPr>
        <p:spPr/>
        <p:txBody>
          <a:bodyPr/>
          <a:lstStyle/>
          <a:p>
            <a:r>
              <a:rPr lang="fi-FI" dirty="0" smtClean="0"/>
              <a:t>Ihmiset tykkäävät asua kotonaan mahdollisimman kauan - koti koetaan tutuksi ja turvalliseksi vaikka siellä olisi pieniä puutteita</a:t>
            </a:r>
          </a:p>
          <a:p>
            <a:r>
              <a:rPr lang="fi-FI" dirty="0" smtClean="0"/>
              <a:t>Iäkkäiden ja hoitoa tarvitsevien riskit asumisessa jakautuvat kahteen osaan: </a:t>
            </a:r>
          </a:p>
          <a:p>
            <a:pPr lvl="1"/>
            <a:r>
              <a:rPr lang="fi-FI" dirty="0" smtClean="0"/>
              <a:t>Asuinympäristön riskeihin</a:t>
            </a:r>
          </a:p>
          <a:p>
            <a:pPr lvl="1"/>
            <a:r>
              <a:rPr lang="fi-FI" dirty="0" smtClean="0"/>
              <a:t>Asukkaan toimintakykyyn</a:t>
            </a:r>
          </a:p>
          <a:p>
            <a:pPr marL="0" indent="0">
              <a:buNone/>
            </a:pPr>
            <a:endParaRPr lang="fi-FI" dirty="0"/>
          </a:p>
        </p:txBody>
      </p:sp>
    </p:spTree>
    <p:extLst>
      <p:ext uri="{BB962C8B-B14F-4D97-AF65-F5344CB8AC3E}">
        <p14:creationId xmlns:p14="http://schemas.microsoft.com/office/powerpoint/2010/main" val="398995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OT2: Asumisturvallisuustesti</a:t>
            </a:r>
            <a:endParaRPr lang="fi-FI" dirty="0"/>
          </a:p>
        </p:txBody>
      </p:sp>
      <p:sp>
        <p:nvSpPr>
          <p:cNvPr id="3" name="Sisällön paikkamerkki 2"/>
          <p:cNvSpPr>
            <a:spLocks noGrp="1"/>
          </p:cNvSpPr>
          <p:nvPr>
            <p:ph idx="1"/>
          </p:nvPr>
        </p:nvSpPr>
        <p:spPr/>
        <p:txBody>
          <a:bodyPr>
            <a:normAutofit/>
          </a:bodyPr>
          <a:lstStyle/>
          <a:p>
            <a:r>
              <a:rPr lang="fi-FI" sz="2800" dirty="0">
                <a:hlinkClick r:id="rId3"/>
              </a:rPr>
              <a:t>https://</a:t>
            </a:r>
            <a:r>
              <a:rPr lang="fi-FI" sz="2800" dirty="0" smtClean="0">
                <a:hlinkClick r:id="rId3"/>
              </a:rPr>
              <a:t>www.kotonaasumisenturvallisuus.fi/asumisturvallisuustesti</a:t>
            </a:r>
            <a:endParaRPr lang="fi-FI" sz="2800" dirty="0" smtClean="0"/>
          </a:p>
          <a:p>
            <a:endParaRPr lang="fi-FI" sz="2400" dirty="0" smtClean="0"/>
          </a:p>
          <a:p>
            <a:r>
              <a:rPr lang="fi-FI" sz="2800" dirty="0" smtClean="0"/>
              <a:t>Kotihoito täyttää 21-kohtaisen internet-kyselyn kohteesta</a:t>
            </a:r>
          </a:p>
          <a:p>
            <a:pPr lvl="1"/>
            <a:r>
              <a:rPr lang="fi-FI" sz="2000" dirty="0" smtClean="0"/>
              <a:t>Riittävän vakavilla parametreilla kohteesta tulee ilmoitus pelastuslaitokselle</a:t>
            </a:r>
          </a:p>
          <a:p>
            <a:r>
              <a:rPr lang="fi-FI" sz="2800" dirty="0"/>
              <a:t>Kotihoidon henkilöstöä on koulutettu aiheeseen, jotta vain tosiasiallisesti pelastuslaitoksen toimia tarvitsevat kohteet tulisivat esille</a:t>
            </a:r>
          </a:p>
          <a:p>
            <a:pPr marL="0" indent="0">
              <a:buNone/>
            </a:pPr>
            <a:endParaRPr lang="fi-FI" dirty="0"/>
          </a:p>
        </p:txBody>
      </p:sp>
    </p:spTree>
    <p:extLst>
      <p:ext uri="{BB962C8B-B14F-4D97-AF65-F5344CB8AC3E}">
        <p14:creationId xmlns:p14="http://schemas.microsoft.com/office/powerpoint/2010/main" val="3778408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97352" y="3439184"/>
            <a:ext cx="7863080" cy="340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866" y="9744"/>
            <a:ext cx="8083550" cy="375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3051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81053" y="1"/>
            <a:ext cx="8530723" cy="3732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60132" y="3731476"/>
            <a:ext cx="8549012" cy="276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9144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51520" y="74505"/>
            <a:ext cx="8692114" cy="284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80821" y="2881268"/>
            <a:ext cx="8662814" cy="282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345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23528" y="24919"/>
            <a:ext cx="8565538" cy="2800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98726" y="2830288"/>
            <a:ext cx="8590340" cy="2846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616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23528" y="178963"/>
            <a:ext cx="8568952" cy="291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06753" y="3068960"/>
            <a:ext cx="8402502" cy="275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6513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99566" y="436127"/>
            <a:ext cx="8323395" cy="304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95535" y="3501008"/>
            <a:ext cx="8323395" cy="2167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6637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22794" y="0"/>
            <a:ext cx="9014543" cy="3609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618" t="19348" r="14861" b="29321"/>
          <a:stretch/>
        </p:blipFill>
        <p:spPr bwMode="auto">
          <a:xfrm>
            <a:off x="122794" y="3609445"/>
            <a:ext cx="8131850" cy="3235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317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79512" y="0"/>
            <a:ext cx="8830986" cy="321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79511" y="3212976"/>
            <a:ext cx="8830987" cy="3282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238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96336" y="269292"/>
            <a:ext cx="8640960" cy="227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05014" y="2543229"/>
            <a:ext cx="8632282" cy="3775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759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14383" y="216024"/>
            <a:ext cx="8698345"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84151" y="2564904"/>
            <a:ext cx="8795789" cy="2925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2531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26315" y="14242"/>
            <a:ext cx="8350142" cy="227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26316" y="2214275"/>
            <a:ext cx="8566164" cy="2462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26490" y="4667270"/>
            <a:ext cx="8817685" cy="2190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903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76407" y="244410"/>
            <a:ext cx="8812733" cy="236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870" t="25997" r="16051" b="16024"/>
          <a:stretch/>
        </p:blipFill>
        <p:spPr bwMode="auto">
          <a:xfrm>
            <a:off x="176407" y="2636912"/>
            <a:ext cx="8967593" cy="405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2776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OT2: Ratkaisuja ongelmiin ja riskeihin</a:t>
            </a:r>
            <a:endParaRPr lang="fi-FI" dirty="0"/>
          </a:p>
        </p:txBody>
      </p:sp>
      <p:sp>
        <p:nvSpPr>
          <p:cNvPr id="3" name="Sisällön paikkamerkki 2"/>
          <p:cNvSpPr>
            <a:spLocks noGrp="1"/>
          </p:cNvSpPr>
          <p:nvPr>
            <p:ph idx="1"/>
          </p:nvPr>
        </p:nvSpPr>
        <p:spPr/>
        <p:txBody>
          <a:bodyPr>
            <a:normAutofit fontScale="85000" lnSpcReduction="20000"/>
          </a:bodyPr>
          <a:lstStyle/>
          <a:p>
            <a:r>
              <a:rPr lang="fi-FI" dirty="0" smtClean="0"/>
              <a:t>Muodostakaa pareja tai pienryhmiä</a:t>
            </a:r>
          </a:p>
          <a:p>
            <a:r>
              <a:rPr lang="fi-FI" dirty="0" smtClean="0"/>
              <a:t>Menkää osoitteeseen kotonaasumisenturvallisuus.fi (tietokoneella tai älypuhelimella)</a:t>
            </a:r>
          </a:p>
          <a:p>
            <a:r>
              <a:rPr lang="fi-FI" dirty="0" smtClean="0"/>
              <a:t>Jakakaa 21 kohtaa pareille tai ryhmille tasaisesti</a:t>
            </a:r>
          </a:p>
          <a:p>
            <a:r>
              <a:rPr lang="fi-FI" dirty="0" smtClean="0"/>
              <a:t>Kirjatkaa itsellenne ratkaisut punaisen laatikon ongelmiin ja kuka voisi olla kyseisessä tilanteessa vastuullinen taho toteuttamaan korjaus, jos asukas ei ole itse kykenevä toteuttamaan korjausta</a:t>
            </a:r>
          </a:p>
          <a:p>
            <a:r>
              <a:rPr lang="fi-FI" dirty="0" smtClean="0"/>
              <a:t>Pyrkikää kehittäviin ja selittäviin ratkaisuihin: pihan siistiminen, tarpeettoman tavaran hävittäminen ja käyttöesineiden järjestely ja varastointi (ei: tavaroiden poistatus). Miettikää, kuinka asian selittää asukkaalle.</a:t>
            </a:r>
            <a:endParaRPr lang="fi-FI" dirty="0"/>
          </a:p>
        </p:txBody>
      </p:sp>
    </p:spTree>
    <p:extLst>
      <p:ext uri="{BB962C8B-B14F-4D97-AF65-F5344CB8AC3E}">
        <p14:creationId xmlns:p14="http://schemas.microsoft.com/office/powerpoint/2010/main" val="943424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OT3: Asukkaan arviointi</a:t>
            </a:r>
            <a:endParaRPr lang="fi-FI" dirty="0"/>
          </a:p>
        </p:txBody>
      </p:sp>
      <p:sp>
        <p:nvSpPr>
          <p:cNvPr id="3" name="Sisällön paikkamerkki 2"/>
          <p:cNvSpPr>
            <a:spLocks noGrp="1"/>
          </p:cNvSpPr>
          <p:nvPr>
            <p:ph idx="1"/>
          </p:nvPr>
        </p:nvSpPr>
        <p:spPr/>
        <p:txBody>
          <a:bodyPr/>
          <a:lstStyle/>
          <a:p>
            <a:r>
              <a:rPr lang="fi-FI" dirty="0" smtClean="0"/>
              <a:t>Asuinympäristö voi olla hyvässä kunnossa, mutta henkilön toimintakyky vaatii erityistoimia riskien minimoimiseksi.</a:t>
            </a:r>
          </a:p>
          <a:p>
            <a:r>
              <a:rPr lang="fi-FI" dirty="0" smtClean="0"/>
              <a:t>Asukasta tulee haastatella mahdollisuuksien mukaan ja arvioida hänen toimintakykyään</a:t>
            </a:r>
          </a:p>
          <a:p>
            <a:r>
              <a:rPr lang="fi-FI" dirty="0" smtClean="0"/>
              <a:t>Esimerkiksi palovaroittimen kuuloaistimista on hyvä kysyä</a:t>
            </a:r>
          </a:p>
        </p:txBody>
      </p:sp>
    </p:spTree>
    <p:extLst>
      <p:ext uri="{BB962C8B-B14F-4D97-AF65-F5344CB8AC3E}">
        <p14:creationId xmlns:p14="http://schemas.microsoft.com/office/powerpoint/2010/main" val="2503101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OT3: Asukkaan arviointi</a:t>
            </a:r>
            <a:endParaRPr lang="fi-FI" dirty="0"/>
          </a:p>
        </p:txBody>
      </p:sp>
      <p:pic>
        <p:nvPicPr>
          <p:cNvPr id="2050"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t="9350" b="8547"/>
          <a:stretch/>
        </p:blipFill>
        <p:spPr bwMode="auto">
          <a:xfrm>
            <a:off x="1115616" y="1182387"/>
            <a:ext cx="6912768" cy="567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95397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OT4: Toimintamalli</a:t>
            </a:r>
          </a:p>
        </p:txBody>
      </p:sp>
      <p:sp>
        <p:nvSpPr>
          <p:cNvPr id="6" name="Tekstiruutu 5">
            <a:extLst>
              <a:ext uri="{FF2B5EF4-FFF2-40B4-BE49-F238E27FC236}">
                <a16:creationId xmlns:a16="http://schemas.microsoft.com/office/drawing/2014/main" id="{60D0EA5A-0B6A-4109-B862-976E73F16248}"/>
              </a:ext>
            </a:extLst>
          </p:cNvPr>
          <p:cNvSpPr txBox="1"/>
          <p:nvPr/>
        </p:nvSpPr>
        <p:spPr>
          <a:xfrm>
            <a:off x="107504" y="1726146"/>
            <a:ext cx="1198790" cy="369332"/>
          </a:xfrm>
          <a:prstGeom prst="rect">
            <a:avLst/>
          </a:prstGeom>
          <a:noFill/>
        </p:spPr>
        <p:txBody>
          <a:bodyPr wrap="none" rtlCol="0">
            <a:spAutoFit/>
          </a:bodyPr>
          <a:lstStyle/>
          <a:p>
            <a:r>
              <a:rPr lang="fi-FI" dirty="0"/>
              <a:t>Kotihoitaja</a:t>
            </a:r>
          </a:p>
        </p:txBody>
      </p:sp>
      <p:sp>
        <p:nvSpPr>
          <p:cNvPr id="7" name="Tekstiruutu 6">
            <a:extLst>
              <a:ext uri="{FF2B5EF4-FFF2-40B4-BE49-F238E27FC236}">
                <a16:creationId xmlns:a16="http://schemas.microsoft.com/office/drawing/2014/main" id="{04354D71-EB0D-4A54-884C-B90E29CFEC20}"/>
              </a:ext>
            </a:extLst>
          </p:cNvPr>
          <p:cNvSpPr txBox="1"/>
          <p:nvPr/>
        </p:nvSpPr>
        <p:spPr>
          <a:xfrm>
            <a:off x="91859" y="4077072"/>
            <a:ext cx="1214435" cy="646331"/>
          </a:xfrm>
          <a:prstGeom prst="rect">
            <a:avLst/>
          </a:prstGeom>
          <a:noFill/>
        </p:spPr>
        <p:txBody>
          <a:bodyPr wrap="none" rtlCol="0">
            <a:spAutoFit/>
          </a:bodyPr>
          <a:lstStyle/>
          <a:p>
            <a:r>
              <a:rPr lang="fi-FI" dirty="0"/>
              <a:t>Kotihoidon</a:t>
            </a:r>
          </a:p>
          <a:p>
            <a:r>
              <a:rPr lang="fi-FI" dirty="0"/>
              <a:t>esimies</a:t>
            </a:r>
          </a:p>
        </p:txBody>
      </p:sp>
      <p:sp>
        <p:nvSpPr>
          <p:cNvPr id="8" name="Tekstiruutu 7">
            <a:extLst>
              <a:ext uri="{FF2B5EF4-FFF2-40B4-BE49-F238E27FC236}">
                <a16:creationId xmlns:a16="http://schemas.microsoft.com/office/drawing/2014/main" id="{C1366DC6-A36D-4A2A-8646-48A186149953}"/>
              </a:ext>
            </a:extLst>
          </p:cNvPr>
          <p:cNvSpPr txBox="1"/>
          <p:nvPr/>
        </p:nvSpPr>
        <p:spPr>
          <a:xfrm>
            <a:off x="107504" y="5348029"/>
            <a:ext cx="1335237" cy="646331"/>
          </a:xfrm>
          <a:prstGeom prst="rect">
            <a:avLst/>
          </a:prstGeom>
          <a:noFill/>
        </p:spPr>
        <p:txBody>
          <a:bodyPr wrap="none" rtlCol="0">
            <a:spAutoFit/>
          </a:bodyPr>
          <a:lstStyle/>
          <a:p>
            <a:r>
              <a:rPr lang="fi-FI" dirty="0" smtClean="0"/>
              <a:t>Palomiesten</a:t>
            </a:r>
            <a:endParaRPr lang="fi-FI" dirty="0"/>
          </a:p>
          <a:p>
            <a:r>
              <a:rPr lang="fi-FI" dirty="0"/>
              <a:t>esimies</a:t>
            </a:r>
          </a:p>
        </p:txBody>
      </p:sp>
      <p:sp>
        <p:nvSpPr>
          <p:cNvPr id="9" name="Tekstiruutu 8">
            <a:extLst>
              <a:ext uri="{FF2B5EF4-FFF2-40B4-BE49-F238E27FC236}">
                <a16:creationId xmlns:a16="http://schemas.microsoft.com/office/drawing/2014/main" id="{029069D8-D0E9-4087-9FBD-B4F10B44E95D}"/>
              </a:ext>
            </a:extLst>
          </p:cNvPr>
          <p:cNvSpPr txBox="1"/>
          <p:nvPr/>
        </p:nvSpPr>
        <p:spPr>
          <a:xfrm>
            <a:off x="107504" y="3198822"/>
            <a:ext cx="1026115" cy="369332"/>
          </a:xfrm>
          <a:prstGeom prst="rect">
            <a:avLst/>
          </a:prstGeom>
          <a:noFill/>
        </p:spPr>
        <p:txBody>
          <a:bodyPr wrap="none" rtlCol="0">
            <a:spAutoFit/>
          </a:bodyPr>
          <a:lstStyle/>
          <a:p>
            <a:r>
              <a:rPr lang="fi-FI" dirty="0"/>
              <a:t>Palomies</a:t>
            </a:r>
          </a:p>
        </p:txBody>
      </p:sp>
      <p:sp>
        <p:nvSpPr>
          <p:cNvPr id="10" name="Tekstiruutu 9">
            <a:extLst>
              <a:ext uri="{FF2B5EF4-FFF2-40B4-BE49-F238E27FC236}">
                <a16:creationId xmlns:a16="http://schemas.microsoft.com/office/drawing/2014/main" id="{974FDF28-584D-4E4F-97DF-F626096A5CE6}"/>
              </a:ext>
            </a:extLst>
          </p:cNvPr>
          <p:cNvSpPr txBox="1"/>
          <p:nvPr/>
        </p:nvSpPr>
        <p:spPr>
          <a:xfrm>
            <a:off x="1547664" y="1314780"/>
            <a:ext cx="1872208" cy="923330"/>
          </a:xfrm>
          <a:prstGeom prst="rect">
            <a:avLst/>
          </a:prstGeom>
          <a:noFill/>
          <a:ln>
            <a:solidFill>
              <a:srgbClr val="FF0000"/>
            </a:solidFill>
          </a:ln>
        </p:spPr>
        <p:txBody>
          <a:bodyPr wrap="square" rtlCol="0">
            <a:spAutoFit/>
          </a:bodyPr>
          <a:lstStyle/>
          <a:p>
            <a:r>
              <a:rPr lang="fi-FI" dirty="0"/>
              <a:t>1. Kohdekäynti ja KAT-lomakkeen täyttö</a:t>
            </a:r>
          </a:p>
        </p:txBody>
      </p:sp>
      <p:sp>
        <p:nvSpPr>
          <p:cNvPr id="11" name="Tekstiruutu 10">
            <a:extLst>
              <a:ext uri="{FF2B5EF4-FFF2-40B4-BE49-F238E27FC236}">
                <a16:creationId xmlns:a16="http://schemas.microsoft.com/office/drawing/2014/main" id="{EEC3D2E7-BCCF-44B5-B782-36001E020B8F}"/>
              </a:ext>
            </a:extLst>
          </p:cNvPr>
          <p:cNvSpPr txBox="1"/>
          <p:nvPr/>
        </p:nvSpPr>
        <p:spPr>
          <a:xfrm>
            <a:off x="2267744" y="5157192"/>
            <a:ext cx="2093666" cy="923330"/>
          </a:xfrm>
          <a:prstGeom prst="rect">
            <a:avLst/>
          </a:prstGeom>
          <a:noFill/>
          <a:ln>
            <a:solidFill>
              <a:srgbClr val="FF0000"/>
            </a:solidFill>
          </a:ln>
        </p:spPr>
        <p:txBody>
          <a:bodyPr wrap="square" rtlCol="0">
            <a:spAutoFit/>
          </a:bodyPr>
          <a:lstStyle/>
          <a:p>
            <a:r>
              <a:rPr lang="fi-FI" dirty="0"/>
              <a:t>3. Kohteen arviointi lomakkeen perusteella</a:t>
            </a:r>
          </a:p>
        </p:txBody>
      </p:sp>
      <p:cxnSp>
        <p:nvCxnSpPr>
          <p:cNvPr id="14" name="Suora nuoliyhdysviiva 13">
            <a:extLst>
              <a:ext uri="{FF2B5EF4-FFF2-40B4-BE49-F238E27FC236}">
                <a16:creationId xmlns:a16="http://schemas.microsoft.com/office/drawing/2014/main" id="{67631548-199D-463E-B5BE-F7C7BD361D9A}"/>
              </a:ext>
            </a:extLst>
          </p:cNvPr>
          <p:cNvCxnSpPr>
            <a:cxnSpLocks/>
          </p:cNvCxnSpPr>
          <p:nvPr/>
        </p:nvCxnSpPr>
        <p:spPr>
          <a:xfrm>
            <a:off x="2699792" y="2238110"/>
            <a:ext cx="0" cy="29190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kstiruutu 15">
            <a:extLst>
              <a:ext uri="{FF2B5EF4-FFF2-40B4-BE49-F238E27FC236}">
                <a16:creationId xmlns:a16="http://schemas.microsoft.com/office/drawing/2014/main" id="{59CA6AD9-615C-4219-99C7-3B3A567EC705}"/>
              </a:ext>
            </a:extLst>
          </p:cNvPr>
          <p:cNvSpPr txBox="1"/>
          <p:nvPr/>
        </p:nvSpPr>
        <p:spPr>
          <a:xfrm>
            <a:off x="1596527" y="2213138"/>
            <a:ext cx="2314481" cy="646331"/>
          </a:xfrm>
          <a:prstGeom prst="rect">
            <a:avLst/>
          </a:prstGeom>
          <a:noFill/>
        </p:spPr>
        <p:txBody>
          <a:bodyPr wrap="none" rtlCol="0">
            <a:spAutoFit/>
          </a:bodyPr>
          <a:lstStyle/>
          <a:p>
            <a:pPr algn="ctr"/>
            <a:r>
              <a:rPr lang="fi-FI" dirty="0"/>
              <a:t>2. Ilmoitus ohjelmasta,</a:t>
            </a:r>
          </a:p>
          <a:p>
            <a:pPr algn="ctr"/>
            <a:r>
              <a:rPr lang="fi-FI" dirty="0"/>
              <a:t>kun kriteerit täyttyvät </a:t>
            </a:r>
          </a:p>
        </p:txBody>
      </p:sp>
      <p:sp>
        <p:nvSpPr>
          <p:cNvPr id="17" name="Tekstiruutu 16">
            <a:extLst>
              <a:ext uri="{FF2B5EF4-FFF2-40B4-BE49-F238E27FC236}">
                <a16:creationId xmlns:a16="http://schemas.microsoft.com/office/drawing/2014/main" id="{8E207E81-BE96-4BF6-9AA9-9C2DDFEC5A36}"/>
              </a:ext>
            </a:extLst>
          </p:cNvPr>
          <p:cNvSpPr txBox="1"/>
          <p:nvPr/>
        </p:nvSpPr>
        <p:spPr>
          <a:xfrm>
            <a:off x="4554682" y="4372361"/>
            <a:ext cx="1696253" cy="923330"/>
          </a:xfrm>
          <a:prstGeom prst="rect">
            <a:avLst/>
          </a:prstGeom>
          <a:noFill/>
          <a:ln>
            <a:solidFill>
              <a:srgbClr val="FF0000"/>
            </a:solidFill>
          </a:ln>
        </p:spPr>
        <p:txBody>
          <a:bodyPr wrap="square" rtlCol="0">
            <a:spAutoFit/>
          </a:bodyPr>
          <a:lstStyle/>
          <a:p>
            <a:r>
              <a:rPr lang="fi-FI" dirty="0"/>
              <a:t>4. Sopiminen yhteiskäynnistä ja ajankohdasta</a:t>
            </a:r>
          </a:p>
        </p:txBody>
      </p:sp>
      <p:sp>
        <p:nvSpPr>
          <p:cNvPr id="13" name="Tekstiruutu 12">
            <a:extLst>
              <a:ext uri="{FF2B5EF4-FFF2-40B4-BE49-F238E27FC236}">
                <a16:creationId xmlns:a16="http://schemas.microsoft.com/office/drawing/2014/main" id="{0E5BFC7D-53E0-4138-87D7-C07D9FC3FB0A}"/>
              </a:ext>
            </a:extLst>
          </p:cNvPr>
          <p:cNvSpPr txBox="1"/>
          <p:nvPr/>
        </p:nvSpPr>
        <p:spPr>
          <a:xfrm>
            <a:off x="6444208" y="5295691"/>
            <a:ext cx="1408231" cy="646331"/>
          </a:xfrm>
          <a:prstGeom prst="rect">
            <a:avLst/>
          </a:prstGeom>
          <a:noFill/>
          <a:ln>
            <a:solidFill>
              <a:srgbClr val="FF0000"/>
            </a:solidFill>
          </a:ln>
        </p:spPr>
        <p:txBody>
          <a:bodyPr wrap="square" rtlCol="0">
            <a:spAutoFit/>
          </a:bodyPr>
          <a:lstStyle/>
          <a:p>
            <a:r>
              <a:rPr lang="fi-FI" dirty="0"/>
              <a:t>5. Ilmoitus palomiehille</a:t>
            </a:r>
          </a:p>
        </p:txBody>
      </p:sp>
      <p:sp>
        <p:nvSpPr>
          <p:cNvPr id="18" name="Tekstiruutu 17">
            <a:extLst>
              <a:ext uri="{FF2B5EF4-FFF2-40B4-BE49-F238E27FC236}">
                <a16:creationId xmlns:a16="http://schemas.microsoft.com/office/drawing/2014/main" id="{4502183D-8BAA-4082-AA54-CEA7698C4335}"/>
              </a:ext>
            </a:extLst>
          </p:cNvPr>
          <p:cNvSpPr txBox="1"/>
          <p:nvPr/>
        </p:nvSpPr>
        <p:spPr>
          <a:xfrm>
            <a:off x="6788289" y="2403987"/>
            <a:ext cx="1600129" cy="923330"/>
          </a:xfrm>
          <a:prstGeom prst="rect">
            <a:avLst/>
          </a:prstGeom>
          <a:noFill/>
          <a:ln>
            <a:solidFill>
              <a:srgbClr val="FF0000"/>
            </a:solidFill>
          </a:ln>
        </p:spPr>
        <p:txBody>
          <a:bodyPr wrap="square" rtlCol="0">
            <a:spAutoFit/>
          </a:bodyPr>
          <a:lstStyle/>
          <a:p>
            <a:r>
              <a:rPr lang="fi-FI" dirty="0"/>
              <a:t>6. Lähtöpaikan ja –ajan sopiminen </a:t>
            </a:r>
          </a:p>
        </p:txBody>
      </p:sp>
      <p:sp>
        <p:nvSpPr>
          <p:cNvPr id="4" name="Tekstiruutu 3">
            <a:extLst>
              <a:ext uri="{FF2B5EF4-FFF2-40B4-BE49-F238E27FC236}">
                <a16:creationId xmlns:a16="http://schemas.microsoft.com/office/drawing/2014/main" id="{5CA0B1F4-96D9-4CCE-B704-8CB7B947132F}"/>
              </a:ext>
            </a:extLst>
          </p:cNvPr>
          <p:cNvSpPr txBox="1"/>
          <p:nvPr/>
        </p:nvSpPr>
        <p:spPr>
          <a:xfrm rot="16200000">
            <a:off x="7906171" y="2516445"/>
            <a:ext cx="1610826" cy="646331"/>
          </a:xfrm>
          <a:prstGeom prst="rect">
            <a:avLst/>
          </a:prstGeom>
          <a:noFill/>
        </p:spPr>
        <p:txBody>
          <a:bodyPr wrap="square" rtlCol="0">
            <a:spAutoFit/>
          </a:bodyPr>
          <a:lstStyle/>
          <a:p>
            <a:r>
              <a:rPr lang="fi-FI" b="1" dirty="0">
                <a:solidFill>
                  <a:schemeClr val="tx2">
                    <a:lumMod val="60000"/>
                    <a:lumOff val="40000"/>
                  </a:schemeClr>
                </a:solidFill>
              </a:rPr>
              <a:t>Yhteiskäynnin suorittaminen</a:t>
            </a:r>
          </a:p>
        </p:txBody>
      </p:sp>
      <p:cxnSp>
        <p:nvCxnSpPr>
          <p:cNvPr id="5" name="Suora yhdysviiva 4"/>
          <p:cNvCxnSpPr>
            <a:endCxn id="18" idx="1"/>
          </p:cNvCxnSpPr>
          <p:nvPr/>
        </p:nvCxnSpPr>
        <p:spPr>
          <a:xfrm flipV="1">
            <a:off x="215516" y="2865652"/>
            <a:ext cx="6572773" cy="1546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Suora yhdysviiva 19"/>
          <p:cNvCxnSpPr/>
          <p:nvPr/>
        </p:nvCxnSpPr>
        <p:spPr>
          <a:xfrm flipV="1">
            <a:off x="251520" y="3906572"/>
            <a:ext cx="8676964" cy="350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uora yhdysviiva 21"/>
          <p:cNvCxnSpPr/>
          <p:nvPr/>
        </p:nvCxnSpPr>
        <p:spPr>
          <a:xfrm flipV="1">
            <a:off x="215516" y="4939389"/>
            <a:ext cx="4316405" cy="237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 name="Suora yhdysviiva 25"/>
          <p:cNvCxnSpPr/>
          <p:nvPr/>
        </p:nvCxnSpPr>
        <p:spPr>
          <a:xfrm flipV="1">
            <a:off x="6273696" y="4952240"/>
            <a:ext cx="2672795" cy="237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597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OT5: Kotihoidon toiminta</a:t>
            </a:r>
            <a:endParaRPr lang="fi-FI" dirty="0"/>
          </a:p>
        </p:txBody>
      </p:sp>
      <p:sp>
        <p:nvSpPr>
          <p:cNvPr id="3" name="Sisällön paikkamerkki 2"/>
          <p:cNvSpPr>
            <a:spLocks noGrp="1"/>
          </p:cNvSpPr>
          <p:nvPr>
            <p:ph idx="1"/>
          </p:nvPr>
        </p:nvSpPr>
        <p:spPr/>
        <p:txBody>
          <a:bodyPr>
            <a:normAutofit/>
          </a:bodyPr>
          <a:lstStyle/>
          <a:p>
            <a:r>
              <a:rPr lang="fi-FI" sz="2400" dirty="0"/>
              <a:t>Hoito- ja </a:t>
            </a:r>
            <a:r>
              <a:rPr lang="fi-FI" sz="2400" dirty="0" smtClean="0"/>
              <a:t>palvelusuunnitelma: Asiakkaan ja omaisten kanssa tehty ja seurattava (nimetty vastuuhoitaja)</a:t>
            </a:r>
          </a:p>
          <a:p>
            <a:r>
              <a:rPr lang="fi-FI" sz="2400" dirty="0" smtClean="0"/>
              <a:t>Toimintakyvyn edistäminen: Asiakkaan aktivoiminen omatoimisuuteen avustaen ja apuvälineiden tarve</a:t>
            </a:r>
          </a:p>
          <a:p>
            <a:r>
              <a:rPr lang="fi-FI" sz="2400" dirty="0" smtClean="0"/>
              <a:t>Sosiaalinen ja psyykkinen tuki: Yhteistyö kolmannen sektorin ja vapaaehtoistahojen kanssa</a:t>
            </a:r>
          </a:p>
          <a:p>
            <a:r>
              <a:rPr lang="fi-FI" sz="2400" dirty="0" smtClean="0"/>
              <a:t>Sairaanhoidolliset toimet: Terveydentilan arviointi, näytteet, itsehoito, avustaminen ja saattohoito</a:t>
            </a:r>
          </a:p>
          <a:p>
            <a:r>
              <a:rPr lang="fi-FI" sz="2400" dirty="0" smtClean="0"/>
              <a:t>Lääkehoidon toteutus</a:t>
            </a:r>
          </a:p>
          <a:p>
            <a:r>
              <a:rPr lang="fi-FI" sz="2400" dirty="0" smtClean="0"/>
              <a:t>Hygienian hoito ja vaatetus</a:t>
            </a:r>
            <a:r>
              <a:rPr lang="fi-FI" sz="2400" dirty="0"/>
              <a:t> </a:t>
            </a:r>
            <a:r>
              <a:rPr lang="fi-FI" sz="2400" dirty="0" smtClean="0"/>
              <a:t>sekä rajoitettu siistiminen</a:t>
            </a:r>
          </a:p>
        </p:txBody>
      </p:sp>
    </p:spTree>
    <p:extLst>
      <p:ext uri="{BB962C8B-B14F-4D97-AF65-F5344CB8AC3E}">
        <p14:creationId xmlns:p14="http://schemas.microsoft.com/office/powerpoint/2010/main" val="1302274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OT6: Työturvallisuus</a:t>
            </a:r>
            <a:endParaRPr lang="fi-FI" dirty="0"/>
          </a:p>
        </p:txBody>
      </p:sp>
      <p:sp>
        <p:nvSpPr>
          <p:cNvPr id="3" name="Sisällön paikkamerkki 2"/>
          <p:cNvSpPr>
            <a:spLocks noGrp="1"/>
          </p:cNvSpPr>
          <p:nvPr>
            <p:ph idx="1"/>
          </p:nvPr>
        </p:nvSpPr>
        <p:spPr/>
        <p:txBody>
          <a:bodyPr>
            <a:normAutofit fontScale="62500" lnSpcReduction="20000"/>
          </a:bodyPr>
          <a:lstStyle/>
          <a:p>
            <a:pPr marL="0" indent="0" algn="ctr">
              <a:buNone/>
            </a:pPr>
            <a:r>
              <a:rPr lang="fi-FI" dirty="0"/>
              <a:t>Yleisimpiä vaaratekijöitä </a:t>
            </a:r>
            <a:r>
              <a:rPr lang="fi-FI" dirty="0" smtClean="0"/>
              <a:t>vanhustyössä</a:t>
            </a:r>
          </a:p>
          <a:p>
            <a:r>
              <a:rPr lang="fi-FI" dirty="0" smtClean="0"/>
              <a:t>Työtapaturmia </a:t>
            </a:r>
            <a:r>
              <a:rPr lang="fi-FI" dirty="0"/>
              <a:t>aiheuttavat tekijät:</a:t>
            </a:r>
          </a:p>
          <a:p>
            <a:pPr marL="0" indent="0">
              <a:buNone/>
            </a:pPr>
            <a:r>
              <a:rPr lang="fi-FI" dirty="0"/>
              <a:t>Liukastumiset, kompastumiset, putoamiset, kaatumiset, haavat, puremat, iskut </a:t>
            </a:r>
            <a:r>
              <a:rPr lang="fi-FI" dirty="0" smtClean="0"/>
              <a:t>ja lyönnit</a:t>
            </a:r>
            <a:r>
              <a:rPr lang="fi-FI" dirty="0"/>
              <a:t>, nostot ja siirrot</a:t>
            </a:r>
          </a:p>
          <a:p>
            <a:r>
              <a:rPr lang="fi-FI" dirty="0"/>
              <a:t>Fyysinen </a:t>
            </a:r>
            <a:r>
              <a:rPr lang="fi-FI" dirty="0" smtClean="0"/>
              <a:t>kuormitus: </a:t>
            </a:r>
          </a:p>
          <a:p>
            <a:pPr marL="0" indent="0">
              <a:buNone/>
            </a:pPr>
            <a:r>
              <a:rPr lang="fi-FI" dirty="0" smtClean="0"/>
              <a:t>Hankalat </a:t>
            </a:r>
            <a:r>
              <a:rPr lang="fi-FI" dirty="0"/>
              <a:t>työasennot, nostot, siirrot</a:t>
            </a:r>
          </a:p>
          <a:p>
            <a:r>
              <a:rPr lang="fi-FI" dirty="0"/>
              <a:t>Kemialliset ja biologiset </a:t>
            </a:r>
            <a:r>
              <a:rPr lang="fi-FI" dirty="0" smtClean="0"/>
              <a:t>tekijät: </a:t>
            </a:r>
          </a:p>
          <a:p>
            <a:pPr marL="0" indent="0">
              <a:buNone/>
            </a:pPr>
            <a:r>
              <a:rPr lang="fi-FI" dirty="0" smtClean="0"/>
              <a:t>Eritteet</a:t>
            </a:r>
            <a:r>
              <a:rPr lang="fi-FI" dirty="0"/>
              <a:t>, pölyt, homesienten itiöt, infektiot, bakteerit ja virukset</a:t>
            </a:r>
          </a:p>
          <a:p>
            <a:r>
              <a:rPr lang="fi-FI" dirty="0"/>
              <a:t>Fysikaaliset </a:t>
            </a:r>
            <a:r>
              <a:rPr lang="fi-FI" dirty="0" smtClean="0"/>
              <a:t>tekijät:</a:t>
            </a:r>
          </a:p>
          <a:p>
            <a:pPr marL="0" indent="0">
              <a:buNone/>
            </a:pPr>
            <a:r>
              <a:rPr lang="fi-FI" dirty="0" smtClean="0"/>
              <a:t>Huono </a:t>
            </a:r>
            <a:r>
              <a:rPr lang="fi-FI" dirty="0"/>
              <a:t>sisäilma, veto, kylmyys, kuumuus, huono valaistus</a:t>
            </a:r>
          </a:p>
          <a:p>
            <a:r>
              <a:rPr lang="fi-FI" dirty="0"/>
              <a:t>Henkinen </a:t>
            </a:r>
            <a:r>
              <a:rPr lang="fi-FI" dirty="0" smtClean="0"/>
              <a:t>kuormitus: </a:t>
            </a:r>
          </a:p>
          <a:p>
            <a:pPr marL="0" indent="0">
              <a:buNone/>
            </a:pPr>
            <a:r>
              <a:rPr lang="fi-FI" dirty="0" smtClean="0"/>
              <a:t>Kiire</a:t>
            </a:r>
            <a:r>
              <a:rPr lang="fi-FI" dirty="0"/>
              <a:t>, työn vaatimukset, yksintyöskentely, väkivallan uhka, häirintä ja </a:t>
            </a:r>
            <a:r>
              <a:rPr lang="fi-FI" dirty="0" smtClean="0"/>
              <a:t>epäasiallinen kohtelu</a:t>
            </a:r>
            <a:r>
              <a:rPr lang="fi-FI" dirty="0"/>
              <a:t>, vuorotyö, työpaikan vuorovaikutuksen toimimattomuus, autoritaarinen johtaminen tai asioihin puuttumattomuus.</a:t>
            </a:r>
          </a:p>
        </p:txBody>
      </p:sp>
    </p:spTree>
    <p:extLst>
      <p:ext uri="{BB962C8B-B14F-4D97-AF65-F5344CB8AC3E}">
        <p14:creationId xmlns:p14="http://schemas.microsoft.com/office/powerpoint/2010/main" val="3795731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OT6: Työturvallisuus</a:t>
            </a:r>
            <a:endParaRPr lang="fi-FI" dirty="0"/>
          </a:p>
        </p:txBody>
      </p:sp>
      <p:sp>
        <p:nvSpPr>
          <p:cNvPr id="3" name="Sisällön paikkamerkki 2"/>
          <p:cNvSpPr>
            <a:spLocks noGrp="1"/>
          </p:cNvSpPr>
          <p:nvPr>
            <p:ph idx="1"/>
          </p:nvPr>
        </p:nvSpPr>
        <p:spPr/>
        <p:txBody>
          <a:bodyPr>
            <a:normAutofit lnSpcReduction="10000"/>
          </a:bodyPr>
          <a:lstStyle/>
          <a:p>
            <a:r>
              <a:rPr lang="fi-FI" dirty="0" smtClean="0"/>
              <a:t>Varaudu, että eteen voi tulla ”mitä vain” – tiedustele kotihoitajalta alkutietoja</a:t>
            </a:r>
          </a:p>
          <a:p>
            <a:r>
              <a:rPr lang="fi-FI" dirty="0" smtClean="0"/>
              <a:t>Merkitse kalenteriin käynti ja pidä VIRVE aina mukana (hätäpainike ja tilanteen kuvaaminen sanallisesti: ”laita puukko pois”)</a:t>
            </a:r>
          </a:p>
          <a:p>
            <a:r>
              <a:rPr lang="fi-FI" dirty="0" smtClean="0"/>
              <a:t>Ajoneuvon sijoittelu ja keula poistumissuuntaan</a:t>
            </a:r>
          </a:p>
          <a:p>
            <a:r>
              <a:rPr lang="fi-FI" dirty="0" smtClean="0"/>
              <a:t>Tunnustele ilmapiiriä ja esittele itsesi</a:t>
            </a:r>
          </a:p>
          <a:p>
            <a:r>
              <a:rPr lang="fi-FI" dirty="0" smtClean="0"/>
              <a:t>Varmistu poistumisreitistä</a:t>
            </a:r>
          </a:p>
        </p:txBody>
      </p:sp>
    </p:spTree>
    <p:extLst>
      <p:ext uri="{BB962C8B-B14F-4D97-AF65-F5344CB8AC3E}">
        <p14:creationId xmlns:p14="http://schemas.microsoft.com/office/powerpoint/2010/main" val="4204176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OT6: Työturvallisuus</a:t>
            </a:r>
            <a:endParaRPr lang="fi-FI" dirty="0"/>
          </a:p>
        </p:txBody>
      </p:sp>
      <p:sp>
        <p:nvSpPr>
          <p:cNvPr id="3" name="Sisällön paikkamerkki 2"/>
          <p:cNvSpPr>
            <a:spLocks noGrp="1"/>
          </p:cNvSpPr>
          <p:nvPr>
            <p:ph idx="1"/>
          </p:nvPr>
        </p:nvSpPr>
        <p:spPr>
          <a:xfrm>
            <a:off x="527125" y="3238274"/>
            <a:ext cx="3754760" cy="2841179"/>
          </a:xfrm>
        </p:spPr>
        <p:txBody>
          <a:bodyPr>
            <a:normAutofit/>
          </a:bodyPr>
          <a:lstStyle/>
          <a:p>
            <a:pPr marL="285750" indent="-285750"/>
            <a:r>
              <a:rPr lang="fi-FI" sz="2200" dirty="0" smtClean="0"/>
              <a:t>Reagoi </a:t>
            </a:r>
            <a:r>
              <a:rPr lang="fi-FI" sz="2200" dirty="0"/>
              <a:t>vaaraan, mikäli epäluulosi herää ja tarvittaessa pakene tai hälytä virka-apua</a:t>
            </a:r>
          </a:p>
          <a:p>
            <a:pPr marL="285750" indent="-285750"/>
            <a:r>
              <a:rPr lang="fi-FI" sz="2200" dirty="0"/>
              <a:t>Ilmoita tilanteesta esimiehellesi ja sopikaa jatkotoimenpiteet (</a:t>
            </a:r>
            <a:r>
              <a:rPr lang="fi-FI" sz="2200" dirty="0" err="1"/>
              <a:t>defusing</a:t>
            </a:r>
            <a:r>
              <a:rPr lang="fi-FI" sz="2200" dirty="0"/>
              <a:t>)</a:t>
            </a:r>
          </a:p>
          <a:p>
            <a:endParaRPr lang="fi-FI" sz="2000" dirty="0" smtClean="0"/>
          </a:p>
        </p:txBody>
      </p:sp>
      <p:pic>
        <p:nvPicPr>
          <p:cNvPr id="4" name="Kuva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139952" y="2924944"/>
            <a:ext cx="4978853" cy="3395223"/>
          </a:xfrm>
          <a:prstGeom prst="rect">
            <a:avLst/>
          </a:prstGeom>
        </p:spPr>
      </p:pic>
      <p:sp>
        <p:nvSpPr>
          <p:cNvPr id="5" name="Tekstiruutu 4"/>
          <p:cNvSpPr txBox="1"/>
          <p:nvPr/>
        </p:nvSpPr>
        <p:spPr>
          <a:xfrm>
            <a:off x="527125" y="1435404"/>
            <a:ext cx="8579296" cy="1785104"/>
          </a:xfrm>
          <a:prstGeom prst="rect">
            <a:avLst/>
          </a:prstGeom>
          <a:noFill/>
        </p:spPr>
        <p:txBody>
          <a:bodyPr wrap="square" rtlCol="0">
            <a:spAutoFit/>
          </a:bodyPr>
          <a:lstStyle/>
          <a:p>
            <a:pPr marL="285750" indent="-285750">
              <a:buFont typeface="Arial" panose="020B0604020202020204" pitchFamily="34" charset="0"/>
              <a:buChar char="•"/>
            </a:pPr>
            <a:r>
              <a:rPr lang="fi-FI" sz="2200" dirty="0"/>
              <a:t>Uhkaavassa tilanteessa: pidä etäisyyttä ja käytä suojaa ovista / huonekaluista</a:t>
            </a:r>
          </a:p>
          <a:p>
            <a:pPr marL="285750" indent="-285750">
              <a:buFont typeface="Arial" panose="020B0604020202020204" pitchFamily="34" charset="0"/>
              <a:buChar char="•"/>
            </a:pPr>
            <a:r>
              <a:rPr lang="fi-FI" sz="2200" dirty="0"/>
              <a:t>Käytä rauhoittelevia eleitä, äänensävyä, ilmeitä ja sanavalintoja </a:t>
            </a:r>
          </a:p>
          <a:p>
            <a:pPr marL="285750" indent="-285750">
              <a:buFont typeface="Arial" panose="020B0604020202020204" pitchFamily="34" charset="0"/>
              <a:buChar char="•"/>
            </a:pPr>
            <a:r>
              <a:rPr lang="fi-FI" sz="2200" dirty="0"/>
              <a:t>Poistu kääntämättä selkää (voi sanoa menevänsä hakemaan pöytäkirjaa autosta)</a:t>
            </a:r>
          </a:p>
        </p:txBody>
      </p:sp>
    </p:spTree>
    <p:extLst>
      <p:ext uri="{BB962C8B-B14F-4D97-AF65-F5344CB8AC3E}">
        <p14:creationId xmlns:p14="http://schemas.microsoft.com/office/powerpoint/2010/main" val="1953163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OT6: Työturvallisuus</a:t>
            </a:r>
            <a:endParaRPr lang="fi-FI" dirty="0"/>
          </a:p>
        </p:txBody>
      </p:sp>
      <p:sp>
        <p:nvSpPr>
          <p:cNvPr id="3" name="Sisällön paikkamerkki 2"/>
          <p:cNvSpPr>
            <a:spLocks noGrp="1"/>
          </p:cNvSpPr>
          <p:nvPr>
            <p:ph idx="1"/>
          </p:nvPr>
        </p:nvSpPr>
        <p:spPr/>
        <p:txBody>
          <a:bodyPr/>
          <a:lstStyle/>
          <a:p>
            <a:r>
              <a:rPr lang="fi-FI" dirty="0"/>
              <a:t>Aggressiivisen henkilön tunnusmerkkejä:</a:t>
            </a:r>
          </a:p>
          <a:p>
            <a:pPr lvl="1"/>
            <a:r>
              <a:rPr lang="fi-FI" dirty="0"/>
              <a:t>Tuijottava katse</a:t>
            </a:r>
          </a:p>
          <a:p>
            <a:pPr lvl="1"/>
            <a:r>
              <a:rPr lang="fi-FI" dirty="0"/>
              <a:t>Kiihtynyt puhe tai huutaminen</a:t>
            </a:r>
          </a:p>
          <a:p>
            <a:pPr lvl="1"/>
            <a:r>
              <a:rPr lang="fi-FI" dirty="0"/>
              <a:t>Sormella osoittelu tai huitominen</a:t>
            </a:r>
          </a:p>
          <a:p>
            <a:pPr lvl="1"/>
            <a:r>
              <a:rPr lang="fi-FI" dirty="0"/>
              <a:t>Uhkailu</a:t>
            </a:r>
          </a:p>
          <a:p>
            <a:endParaRPr lang="fi-FI" dirty="0"/>
          </a:p>
        </p:txBody>
      </p:sp>
    </p:spTree>
    <p:extLst>
      <p:ext uri="{BB962C8B-B14F-4D97-AF65-F5344CB8AC3E}">
        <p14:creationId xmlns:p14="http://schemas.microsoft.com/office/powerpoint/2010/main" val="857782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OT7: Kohdekäynti</a:t>
            </a:r>
            <a:endParaRPr lang="fi-FI" dirty="0"/>
          </a:p>
        </p:txBody>
      </p:sp>
      <p:sp>
        <p:nvSpPr>
          <p:cNvPr id="3" name="Sisällön paikkamerkki 2"/>
          <p:cNvSpPr>
            <a:spLocks noGrp="1"/>
          </p:cNvSpPr>
          <p:nvPr>
            <p:ph idx="1"/>
          </p:nvPr>
        </p:nvSpPr>
        <p:spPr/>
        <p:txBody>
          <a:bodyPr>
            <a:normAutofit fontScale="77500" lnSpcReduction="20000"/>
          </a:bodyPr>
          <a:lstStyle/>
          <a:p>
            <a:r>
              <a:rPr lang="fi-FI" dirty="0" smtClean="0"/>
              <a:t>Kohdekäynti on kuin palotarkastus, jossa huomio kiinnitetään havaittuihin ongelmiin ja tarkkaillaan oman ammattitaidon mukaan muita havaittavia puutteita</a:t>
            </a:r>
          </a:p>
          <a:p>
            <a:r>
              <a:rPr lang="fi-FI" dirty="0" smtClean="0"/>
              <a:t>Käykää kotihoitajan kanssa matkalla läpi kohteen perustiedot</a:t>
            </a:r>
          </a:p>
          <a:p>
            <a:r>
              <a:rPr lang="fi-FI" dirty="0" smtClean="0"/>
              <a:t>Tervehdi asiakasta ja kerro millä asialla olet</a:t>
            </a:r>
          </a:p>
          <a:p>
            <a:r>
              <a:rPr lang="fi-FI" dirty="0" smtClean="0"/>
              <a:t>Kierrä asunto ja merkitse havaintosi muistiin</a:t>
            </a:r>
          </a:p>
          <a:p>
            <a:r>
              <a:rPr lang="fi-FI" dirty="0" smtClean="0"/>
              <a:t>Haastattele asiakasta ja arvioi samalla hänen toimintakykyään</a:t>
            </a:r>
          </a:p>
          <a:p>
            <a:r>
              <a:rPr lang="fi-FI" dirty="0" smtClean="0"/>
              <a:t>Ilmoita lopuksi tarvittavat toimenpiteet ja niiden perusteet asiakkaalle sekä jätä asiakirja muistutukseksi</a:t>
            </a:r>
          </a:p>
          <a:p>
            <a:r>
              <a:rPr lang="fi-FI" dirty="0" smtClean="0"/>
              <a:t>Käykää myös kotihoitajan kanssa läpi asiat, joita havaitsit</a:t>
            </a:r>
            <a:endParaRPr lang="fi-FI" dirty="0"/>
          </a:p>
        </p:txBody>
      </p:sp>
    </p:spTree>
    <p:extLst>
      <p:ext uri="{BB962C8B-B14F-4D97-AF65-F5344CB8AC3E}">
        <p14:creationId xmlns:p14="http://schemas.microsoft.com/office/powerpoint/2010/main" val="1795163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HT1: Dokumentointi</a:t>
            </a:r>
            <a:endParaRPr lang="fi-FI" dirty="0"/>
          </a:p>
        </p:txBody>
      </p:sp>
      <p:sp>
        <p:nvSpPr>
          <p:cNvPr id="3" name="Sisällön paikkamerkki 2"/>
          <p:cNvSpPr>
            <a:spLocks noGrp="1"/>
          </p:cNvSpPr>
          <p:nvPr>
            <p:ph idx="1"/>
          </p:nvPr>
        </p:nvSpPr>
        <p:spPr/>
        <p:txBody>
          <a:bodyPr/>
          <a:lstStyle/>
          <a:p>
            <a:r>
              <a:rPr lang="fi-FI" dirty="0" smtClean="0"/>
              <a:t>Jokainen käynti tulee dokumentoida</a:t>
            </a:r>
          </a:p>
          <a:p>
            <a:r>
              <a:rPr lang="fi-FI" dirty="0" smtClean="0"/>
              <a:t>Sama periaate, kuin palotarkastusten dokumentoinnissa – aluekohtaiset erot, mitä halutaan näistä kohteista kirjata</a:t>
            </a:r>
            <a:endParaRPr lang="fi-FI" dirty="0"/>
          </a:p>
        </p:txBody>
      </p:sp>
    </p:spTree>
    <p:extLst>
      <p:ext uri="{BB962C8B-B14F-4D97-AF65-F5344CB8AC3E}">
        <p14:creationId xmlns:p14="http://schemas.microsoft.com/office/powerpoint/2010/main" val="2118775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Kertaus ja jatkotoimet</a:t>
            </a:r>
            <a:endParaRPr lang="fi-FI" dirty="0"/>
          </a:p>
        </p:txBody>
      </p:sp>
      <p:sp>
        <p:nvSpPr>
          <p:cNvPr id="3" name="Sisällön paikkamerkki 2"/>
          <p:cNvSpPr>
            <a:spLocks noGrp="1"/>
          </p:cNvSpPr>
          <p:nvPr>
            <p:ph idx="1"/>
          </p:nvPr>
        </p:nvSpPr>
        <p:spPr/>
        <p:txBody>
          <a:bodyPr>
            <a:normAutofit lnSpcReduction="10000"/>
          </a:bodyPr>
          <a:lstStyle/>
          <a:p>
            <a:r>
              <a:rPr lang="fi-FI" dirty="0" smtClean="0"/>
              <a:t>Kotihoito tekee KAT-lomakkeen ja kriteerien täyttyessä ilmoitus pelastuslaitokselle</a:t>
            </a:r>
          </a:p>
          <a:p>
            <a:r>
              <a:rPr lang="fi-FI" dirty="0" smtClean="0"/>
              <a:t>Sovitaan yhteiskäynti kotihoidon kanssa – he ilmoittavat käynnistä asiakkaalle ja omaisille</a:t>
            </a:r>
          </a:p>
          <a:p>
            <a:r>
              <a:rPr lang="fi-FI" dirty="0" smtClean="0"/>
              <a:t>Matkalla kohteen yleiset asiat läpi kotihoitajan kanssa</a:t>
            </a:r>
          </a:p>
          <a:p>
            <a:r>
              <a:rPr lang="fi-FI" dirty="0"/>
              <a:t>K</a:t>
            </a:r>
            <a:r>
              <a:rPr lang="fi-FI" dirty="0" smtClean="0"/>
              <a:t>äynnillä tarkastetaan ilmoituksen syyt sekä yleinen turvallisuustarkastus</a:t>
            </a:r>
          </a:p>
          <a:p>
            <a:r>
              <a:rPr lang="fi-FI" dirty="0" smtClean="0"/>
              <a:t>Asiakkaan toimintakyvyn arviointi</a:t>
            </a:r>
          </a:p>
        </p:txBody>
      </p:sp>
    </p:spTree>
    <p:extLst>
      <p:ext uri="{BB962C8B-B14F-4D97-AF65-F5344CB8AC3E}">
        <p14:creationId xmlns:p14="http://schemas.microsoft.com/office/powerpoint/2010/main" val="104819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Kertaus ja jatkotoimet</a:t>
            </a:r>
            <a:endParaRPr lang="fi-FI" dirty="0"/>
          </a:p>
        </p:txBody>
      </p:sp>
      <p:sp>
        <p:nvSpPr>
          <p:cNvPr id="3" name="Sisällön paikkamerkki 2"/>
          <p:cNvSpPr>
            <a:spLocks noGrp="1"/>
          </p:cNvSpPr>
          <p:nvPr>
            <p:ph idx="1"/>
          </p:nvPr>
        </p:nvSpPr>
        <p:spPr/>
        <p:txBody>
          <a:bodyPr>
            <a:normAutofit lnSpcReduction="10000"/>
          </a:bodyPr>
          <a:lstStyle/>
          <a:p>
            <a:r>
              <a:rPr lang="fi-FI" dirty="0"/>
              <a:t>Haastatellaan </a:t>
            </a:r>
            <a:r>
              <a:rPr lang="fi-FI" dirty="0" smtClean="0"/>
              <a:t>asiakasta</a:t>
            </a:r>
          </a:p>
          <a:p>
            <a:r>
              <a:rPr lang="fi-FI" dirty="0" smtClean="0"/>
              <a:t>Käydään havaitut asiat ja ohjeet läpi asiakkaalle ja jätetään </a:t>
            </a:r>
            <a:r>
              <a:rPr lang="fi-FI" dirty="0"/>
              <a:t>hänelle pöytäkirja </a:t>
            </a:r>
            <a:r>
              <a:rPr lang="fi-FI" dirty="0" smtClean="0"/>
              <a:t>käynnistä</a:t>
            </a:r>
          </a:p>
          <a:p>
            <a:r>
              <a:rPr lang="fi-FI" dirty="0" smtClean="0"/>
              <a:t>Havaitut asiat </a:t>
            </a:r>
            <a:r>
              <a:rPr lang="fi-FI" dirty="0"/>
              <a:t>käydään myös kotihoidon kanssa </a:t>
            </a:r>
            <a:r>
              <a:rPr lang="fi-FI" dirty="0" smtClean="0"/>
              <a:t>läpi</a:t>
            </a:r>
          </a:p>
          <a:p>
            <a:endParaRPr lang="fi-FI" dirty="0" smtClean="0"/>
          </a:p>
          <a:p>
            <a:pPr marL="0" indent="0" algn="ctr">
              <a:buNone/>
            </a:pPr>
            <a:r>
              <a:rPr lang="fi-FI" dirty="0" smtClean="0"/>
              <a:t>SOVITAAN OMALLA RYHMÄLLÄ YHTEISPALAVERI 1-2 VIIKON PÄÄHÄN, KUN KÄYNTEJÄ ON TEHTY</a:t>
            </a:r>
            <a:endParaRPr lang="fi-FI" dirty="0"/>
          </a:p>
        </p:txBody>
      </p:sp>
    </p:spTree>
    <p:extLst>
      <p:ext uri="{BB962C8B-B14F-4D97-AF65-F5344CB8AC3E}">
        <p14:creationId xmlns:p14="http://schemas.microsoft.com/office/powerpoint/2010/main" val="520008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722313" y="1562418"/>
            <a:ext cx="7772400" cy="1362075"/>
          </a:xfrm>
        </p:spPr>
        <p:txBody>
          <a:bodyPr/>
          <a:lstStyle/>
          <a:p>
            <a:pPr algn="ctr"/>
            <a:r>
              <a:rPr lang="fi-FI" dirty="0" smtClean="0"/>
              <a:t>Hyviä yhteiskäyntejä!</a:t>
            </a:r>
            <a:endParaRPr lang="fi-FI" dirty="0"/>
          </a:p>
        </p:txBody>
      </p:sp>
    </p:spTree>
    <p:extLst>
      <p:ext uri="{BB962C8B-B14F-4D97-AF65-F5344CB8AC3E}">
        <p14:creationId xmlns:p14="http://schemas.microsoft.com/office/powerpoint/2010/main" val="3711475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fontScale="90000"/>
          </a:bodyPr>
          <a:lstStyle/>
          <a:p>
            <a:r>
              <a:rPr lang="fi-FI" dirty="0" smtClean="0"/>
              <a:t>Pelastuslaitoksen yhteiskäyntejä suorittavan henkilöstön palaveri</a:t>
            </a:r>
            <a:endParaRPr lang="fi-FI" dirty="0"/>
          </a:p>
        </p:txBody>
      </p:sp>
      <p:sp>
        <p:nvSpPr>
          <p:cNvPr id="5" name="Sisällön paikkamerkki 4"/>
          <p:cNvSpPr>
            <a:spLocks noGrp="1"/>
          </p:cNvSpPr>
          <p:nvPr>
            <p:ph idx="1"/>
          </p:nvPr>
        </p:nvSpPr>
        <p:spPr/>
        <p:txBody>
          <a:bodyPr/>
          <a:lstStyle/>
          <a:p>
            <a:r>
              <a:rPr lang="fi-FI" dirty="0" smtClean="0"/>
              <a:t>Noin 1-2vk yhteiskäyntitarkastuksia takana…</a:t>
            </a:r>
          </a:p>
          <a:p>
            <a:r>
              <a:rPr lang="fi-FI" dirty="0" smtClean="0"/>
              <a:t>Mitkä tunnelmat?</a:t>
            </a:r>
          </a:p>
          <a:p>
            <a:r>
              <a:rPr lang="fi-FI" dirty="0" smtClean="0"/>
              <a:t>Epäselvyyksiä toiminnassa?</a:t>
            </a:r>
          </a:p>
          <a:p>
            <a:r>
              <a:rPr lang="fi-FI" dirty="0" smtClean="0"/>
              <a:t>Hankalia ja epäselviä kohdekäyntejä?</a:t>
            </a:r>
            <a:endParaRPr lang="fi-FI" dirty="0"/>
          </a:p>
        </p:txBody>
      </p:sp>
    </p:spTree>
    <p:extLst>
      <p:ext uri="{BB962C8B-B14F-4D97-AF65-F5344CB8AC3E}">
        <p14:creationId xmlns:p14="http://schemas.microsoft.com/office/powerpoint/2010/main" val="3565321139"/>
      </p:ext>
    </p:extLst>
  </p:cSld>
  <p:clrMapOvr>
    <a:masterClrMapping/>
  </p:clrMapOvr>
</p:sld>
</file>

<file path=ppt/theme/theme1.xml><?xml version="1.0" encoding="utf-8"?>
<a:theme xmlns:a="http://schemas.openxmlformats.org/drawingml/2006/main" name="Office-teema">
  <a:themeElements>
    <a:clrScheme name="Toimist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oimist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oimis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3066</TotalTime>
  <Words>1654</Words>
  <Application>Microsoft Office PowerPoint</Application>
  <PresentationFormat>Näytössä katseltava diaesitys (4:3)</PresentationFormat>
  <Paragraphs>224</Paragraphs>
  <Slides>37</Slides>
  <Notes>37</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37</vt:i4>
      </vt:variant>
    </vt:vector>
  </HeadingPairs>
  <TitlesOfParts>
    <vt:vector size="40" baseType="lpstr">
      <vt:lpstr>Arial</vt:lpstr>
      <vt:lpstr>Calibri</vt:lpstr>
      <vt:lpstr>Office-teema</vt:lpstr>
      <vt:lpstr>Koulutus kotihoidon ja pelastuslaitoksen yhteiskäynneille -koulutus palomiehille</vt:lpstr>
      <vt:lpstr>Koulutuksen sisältö</vt:lpstr>
      <vt:lpstr>Tavoitteet</vt:lpstr>
      <vt:lpstr>OT1: Lakiperuste</vt:lpstr>
      <vt:lpstr>OT1: Väestön ikärakenne </vt:lpstr>
      <vt:lpstr>Suomen väestö ikäryhmittäin  2000-2070</vt:lpstr>
      <vt:lpstr>Maakunnan väestökehitys</vt:lpstr>
      <vt:lpstr>OT2: Mitä ongelmia iäkkäille voi tulla kotona?</vt:lpstr>
      <vt:lpstr>OT2: Ongelmat asunnoissa</vt:lpstr>
      <vt:lpstr>OT2: Asumisturvallisuustesti</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OT2: Ratkaisuja ongelmiin ja riskeihin</vt:lpstr>
      <vt:lpstr>OT3: Asukkaan arviointi</vt:lpstr>
      <vt:lpstr>OT3: Asukkaan arviointi</vt:lpstr>
      <vt:lpstr>OT4: Toimintamalli</vt:lpstr>
      <vt:lpstr>OT5: Kotihoidon toiminta</vt:lpstr>
      <vt:lpstr>OT6: Työturvallisuus</vt:lpstr>
      <vt:lpstr>OT6: Työturvallisuus</vt:lpstr>
      <vt:lpstr>OT6: Työturvallisuus</vt:lpstr>
      <vt:lpstr>OT6: Työturvallisuus</vt:lpstr>
      <vt:lpstr>OT7: Kohdekäynti</vt:lpstr>
      <vt:lpstr>HT1: Dokumentointi</vt:lpstr>
      <vt:lpstr>Kertaus ja jatkotoimet</vt:lpstr>
      <vt:lpstr>Kertaus ja jatkotoimet</vt:lpstr>
      <vt:lpstr>Hyviä yhteiskäyntejä!</vt:lpstr>
      <vt:lpstr>Pelastuslaitoksen yhteiskäyntejä suorittavan henkilöstön palaveri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Koulutus kotihoidon yhteiskäynneille</dc:title>
  <dc:creator>Jube</dc:creator>
  <cp:lastModifiedBy>Punnonen Juuso</cp:lastModifiedBy>
  <cp:revision>52</cp:revision>
  <cp:lastPrinted>2020-05-13T07:47:40Z</cp:lastPrinted>
  <dcterms:created xsi:type="dcterms:W3CDTF">2020-04-04T09:52:00Z</dcterms:created>
  <dcterms:modified xsi:type="dcterms:W3CDTF">2020-06-08T07:48:31Z</dcterms:modified>
</cp:coreProperties>
</file>